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471" r:id="rId2"/>
    <p:sldId id="488" r:id="rId3"/>
    <p:sldId id="262" r:id="rId4"/>
    <p:sldId id="263" r:id="rId5"/>
    <p:sldId id="264" r:id="rId6"/>
    <p:sldId id="499" r:id="rId7"/>
    <p:sldId id="472" r:id="rId8"/>
    <p:sldId id="483" r:id="rId9"/>
    <p:sldId id="495" r:id="rId10"/>
    <p:sldId id="484" r:id="rId11"/>
    <p:sldId id="480" r:id="rId12"/>
    <p:sldId id="259" r:id="rId13"/>
    <p:sldId id="257" r:id="rId14"/>
    <p:sldId id="256" r:id="rId15"/>
    <p:sldId id="343" r:id="rId16"/>
    <p:sldId id="344" r:id="rId17"/>
    <p:sldId id="456" r:id="rId18"/>
    <p:sldId id="458" r:id="rId19"/>
    <p:sldId id="342" r:id="rId20"/>
    <p:sldId id="310" r:id="rId21"/>
    <p:sldId id="33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D78"/>
    <a:srgbClr val="9437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07"/>
    <p:restoredTop sz="85577"/>
  </p:normalViewPr>
  <p:slideViewPr>
    <p:cSldViewPr snapToGrid="0" snapToObjects="1">
      <p:cViewPr varScale="1">
        <p:scale>
          <a:sx n="104" d="100"/>
          <a:sy n="104" d="100"/>
        </p:scale>
        <p:origin x="240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85" d="100"/>
        <a:sy n="185" d="100"/>
      </p:scale>
      <p:origin x="0" y="0"/>
    </p:cViewPr>
  </p:sorterViewPr>
  <p:notesViewPr>
    <p:cSldViewPr snapToGrid="0" snapToObjects="1" showGuides="1">
      <p:cViewPr varScale="1">
        <p:scale>
          <a:sx n="97" d="100"/>
          <a:sy n="97" d="100"/>
        </p:scale>
        <p:origin x="4328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B6F1F3-02DA-674C-B626-13A7382DD3C6}" type="datetimeFigureOut">
              <a:rPr lang="en-US" smtClean="0"/>
              <a:t>6/20/24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7A1632-E311-3843-88B5-62ED79A7C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912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1031">
            <a:extLst>
              <a:ext uri="{FF2B5EF4-FFF2-40B4-BE49-F238E27FC236}">
                <a16:creationId xmlns:a16="http://schemas.microsoft.com/office/drawing/2014/main" id="{6200D31E-0480-6C40-A09D-FFAC4241DE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B931DDDA-ACDE-414D-92CE-F3C3AEBA9F80}" type="slidenum">
              <a:rPr lang="en-US" altLang="en-US" sz="1200"/>
              <a:pPr/>
              <a:t>2</a:t>
            </a:fld>
            <a:endParaRPr lang="en-US" altLang="en-US" sz="1200"/>
          </a:p>
        </p:txBody>
      </p:sp>
      <p:sp>
        <p:nvSpPr>
          <p:cNvPr id="109570" name="Rectangle 2">
            <a:extLst>
              <a:ext uri="{FF2B5EF4-FFF2-40B4-BE49-F238E27FC236}">
                <a16:creationId xmlns:a16="http://schemas.microsoft.com/office/drawing/2014/main" id="{97097BA9-1B0A-9B42-B106-1FD07D2B99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01AA515A-6C23-B540-8D9F-E5EC08B613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854975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1031">
            <a:extLst>
              <a:ext uri="{FF2B5EF4-FFF2-40B4-BE49-F238E27FC236}">
                <a16:creationId xmlns:a16="http://schemas.microsoft.com/office/drawing/2014/main" id="{6200D31E-0480-6C40-A09D-FFAC4241DE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B931DDDA-ACDE-414D-92CE-F3C3AEBA9F80}" type="slidenum">
              <a:rPr lang="en-US" altLang="en-US" sz="1200"/>
              <a:pPr/>
              <a:t>11</a:t>
            </a:fld>
            <a:endParaRPr lang="en-US" altLang="en-US" sz="1200"/>
          </a:p>
        </p:txBody>
      </p:sp>
      <p:sp>
        <p:nvSpPr>
          <p:cNvPr id="109570" name="Rectangle 2">
            <a:extLst>
              <a:ext uri="{FF2B5EF4-FFF2-40B4-BE49-F238E27FC236}">
                <a16:creationId xmlns:a16="http://schemas.microsoft.com/office/drawing/2014/main" id="{97097BA9-1B0A-9B42-B106-1FD07D2B99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01AA515A-6C23-B540-8D9F-E5EC08B613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47074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ce3aebcf78_0_2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ce3aebcf78_0_2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128060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126ba7ef4d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126ba7ef4d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11285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126ba7ef4d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126ba7ef4d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09345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126ba7ef4d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126ba7ef4d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695625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1031">
            <a:extLst>
              <a:ext uri="{FF2B5EF4-FFF2-40B4-BE49-F238E27FC236}">
                <a16:creationId xmlns:a16="http://schemas.microsoft.com/office/drawing/2014/main" id="{6200D31E-0480-6C40-A09D-FFAC4241DE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B931DDDA-ACDE-414D-92CE-F3C3AEBA9F80}" type="slidenum">
              <a:rPr lang="en-US" altLang="en-US" sz="1200"/>
              <a:pPr/>
              <a:t>7</a:t>
            </a:fld>
            <a:endParaRPr lang="en-US" altLang="en-US" sz="1200"/>
          </a:p>
        </p:txBody>
      </p:sp>
      <p:sp>
        <p:nvSpPr>
          <p:cNvPr id="109570" name="Rectangle 2">
            <a:extLst>
              <a:ext uri="{FF2B5EF4-FFF2-40B4-BE49-F238E27FC236}">
                <a16:creationId xmlns:a16="http://schemas.microsoft.com/office/drawing/2014/main" id="{97097BA9-1B0A-9B42-B106-1FD07D2B99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01AA515A-6C23-B540-8D9F-E5EC08B613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245328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1031">
            <a:extLst>
              <a:ext uri="{FF2B5EF4-FFF2-40B4-BE49-F238E27FC236}">
                <a16:creationId xmlns:a16="http://schemas.microsoft.com/office/drawing/2014/main" id="{6200D31E-0480-6C40-A09D-FFAC4241DE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B931DDDA-ACDE-414D-92CE-F3C3AEBA9F80}" type="slidenum">
              <a:rPr lang="en-US" altLang="en-US" sz="1200"/>
              <a:pPr/>
              <a:t>8</a:t>
            </a:fld>
            <a:endParaRPr lang="en-US" altLang="en-US" sz="1200"/>
          </a:p>
        </p:txBody>
      </p:sp>
      <p:sp>
        <p:nvSpPr>
          <p:cNvPr id="109570" name="Rectangle 2">
            <a:extLst>
              <a:ext uri="{FF2B5EF4-FFF2-40B4-BE49-F238E27FC236}">
                <a16:creationId xmlns:a16="http://schemas.microsoft.com/office/drawing/2014/main" id="{97097BA9-1B0A-9B42-B106-1FD07D2B99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01AA515A-6C23-B540-8D9F-E5EC08B613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056170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1031">
            <a:extLst>
              <a:ext uri="{FF2B5EF4-FFF2-40B4-BE49-F238E27FC236}">
                <a16:creationId xmlns:a16="http://schemas.microsoft.com/office/drawing/2014/main" id="{6200D31E-0480-6C40-A09D-FFAC4241DE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B931DDDA-ACDE-414D-92CE-F3C3AEBA9F80}" type="slidenum">
              <a:rPr lang="en-US" altLang="en-US" sz="1200"/>
              <a:pPr/>
              <a:t>9</a:t>
            </a:fld>
            <a:endParaRPr lang="en-US" altLang="en-US" sz="1200"/>
          </a:p>
        </p:txBody>
      </p:sp>
      <p:sp>
        <p:nvSpPr>
          <p:cNvPr id="109570" name="Rectangle 2">
            <a:extLst>
              <a:ext uri="{FF2B5EF4-FFF2-40B4-BE49-F238E27FC236}">
                <a16:creationId xmlns:a16="http://schemas.microsoft.com/office/drawing/2014/main" id="{97097BA9-1B0A-9B42-B106-1FD07D2B99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01AA515A-6C23-B540-8D9F-E5EC08B613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688048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1031">
            <a:extLst>
              <a:ext uri="{FF2B5EF4-FFF2-40B4-BE49-F238E27FC236}">
                <a16:creationId xmlns:a16="http://schemas.microsoft.com/office/drawing/2014/main" id="{6200D31E-0480-6C40-A09D-FFAC4241DE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B931DDDA-ACDE-414D-92CE-F3C3AEBA9F80}" type="slidenum">
              <a:rPr lang="en-US" altLang="en-US" sz="1200"/>
              <a:pPr/>
              <a:t>10</a:t>
            </a:fld>
            <a:endParaRPr lang="en-US" altLang="en-US" sz="1200"/>
          </a:p>
        </p:txBody>
      </p:sp>
      <p:sp>
        <p:nvSpPr>
          <p:cNvPr id="109570" name="Rectangle 2">
            <a:extLst>
              <a:ext uri="{FF2B5EF4-FFF2-40B4-BE49-F238E27FC236}">
                <a16:creationId xmlns:a16="http://schemas.microsoft.com/office/drawing/2014/main" id="{97097BA9-1B0A-9B42-B106-1FD07D2B99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01AA515A-6C23-B540-8D9F-E5EC08B613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itchFamily="2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86745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76D1B-3C1E-0DAB-1D13-0E0C5AA97C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16B689-9A8B-13F1-DBC5-FCD27B3891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0884B8-FED6-1452-8EEB-944D7F223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EC4C-7E38-3047-95E1-30F32FAFFABE}" type="datetimeFigureOut">
              <a:rPr lang="en-US" smtClean="0"/>
              <a:t>6/20/24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683CBA-329E-6808-D5C6-0B7025556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B0C822-9C13-39D2-4E90-839595939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7250-CBDC-5B44-A614-063F3C70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564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8F9D6-FE1A-494C-926B-CB9E393FE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BD5FA1-F2EF-F94A-2C56-34C7B21664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3A0204-5C4C-E0C6-B4E8-42622C1D4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EC4C-7E38-3047-95E1-30F32FAFFABE}" type="datetimeFigureOut">
              <a:rPr lang="en-US" smtClean="0"/>
              <a:t>6/20/24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FD00E9-8B34-5693-E811-5850E05FC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2BDDDB-CC21-FDEF-7E20-ED5236888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7250-CBDC-5B44-A614-063F3C70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118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CAE3D8-D91B-DAE1-7BF3-C68123B428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C21718-9E12-9287-7F86-8CB5E44824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6C8B05-1E89-C2A9-C688-B5A63926C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EC4C-7E38-3047-95E1-30F32FAFFABE}" type="datetimeFigureOut">
              <a:rPr lang="en-US" smtClean="0"/>
              <a:t>6/20/24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B99A81-C981-6FA1-434F-CD9255C02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46C8D4-AA8C-2462-01CE-F0A5A5BB0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7250-CBDC-5B44-A614-063F3C70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329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sldNum" idx="12"/>
          </p:nvPr>
        </p:nvSpPr>
        <p:spPr>
          <a:xfrm>
            <a:off x="11296611" y="6217622"/>
            <a:ext cx="7316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algn="l"/>
            <a:fld id="{00000000-1234-1234-1234-123412341234}" type="slidenum">
              <a:rPr lang="en-US" smtClean="0"/>
              <a:pPr algn="l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388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>
            <a:spLocks noGrp="1"/>
          </p:cNvSpPr>
          <p:nvPr>
            <p:ph type="body" idx="1"/>
          </p:nvPr>
        </p:nvSpPr>
        <p:spPr>
          <a:xfrm>
            <a:off x="838200" y="1595088"/>
            <a:ext cx="10515600" cy="458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9CB5A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15406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9CB5A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15406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9CB5A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15406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9CB5A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15406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9CB5A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15406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ftr" idx="11"/>
          </p:nvPr>
        </p:nvSpPr>
        <p:spPr>
          <a:xfrm>
            <a:off x="8108784" y="6492875"/>
            <a:ext cx="3409949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sldNum" idx="12"/>
          </p:nvPr>
        </p:nvSpPr>
        <p:spPr>
          <a:xfrm>
            <a:off x="11451000" y="6492875"/>
            <a:ext cx="499533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8" name="Google Shape;58;p12" descr="fh-hor-ny-no-csh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51276" y="6464300"/>
            <a:ext cx="1289049" cy="230188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2"/>
          <p:cNvSpPr/>
          <p:nvPr/>
        </p:nvSpPr>
        <p:spPr>
          <a:xfrm>
            <a:off x="594785" y="1252189"/>
            <a:ext cx="10983383" cy="55563"/>
          </a:xfrm>
          <a:prstGeom prst="rect">
            <a:avLst/>
          </a:prstGeom>
          <a:gradFill>
            <a:gsLst>
              <a:gs pos="0">
                <a:srgbClr val="154067"/>
              </a:gs>
              <a:gs pos="50000">
                <a:srgbClr val="42C2C6"/>
              </a:gs>
              <a:gs pos="100000">
                <a:srgbClr val="99CB5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0" name="Google Shape;60;p12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916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54067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15406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36388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CDEDF-4560-7544-3170-75F90E253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932A4E-0E58-B035-8476-B7BCA67C72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C151E4-EE86-4EF0-F6DA-E0743C46F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EC4C-7E38-3047-95E1-30F32FAFFABE}" type="datetimeFigureOut">
              <a:rPr lang="en-US" smtClean="0"/>
              <a:t>6/20/24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91B992-01D1-5398-A942-C9180C52B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0962A-6918-C33C-E56A-72E719092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7250-CBDC-5B44-A614-063F3C70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657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01C25-9BB9-FD09-3734-5592D27B0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ADDA93-DBAB-A76B-0144-A7E6119112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89A80E-D26D-A687-0A20-ACBC0BA45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EC4C-7E38-3047-95E1-30F32FAFFABE}" type="datetimeFigureOut">
              <a:rPr lang="en-US" smtClean="0"/>
              <a:t>6/20/24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104B83-4B0A-4D2B-451D-A0A1F7528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A8BB6E-30D7-9498-104E-64E66E58F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7250-CBDC-5B44-A614-063F3C70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071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AA160-24B5-28E0-25FE-7AD525BD5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B6692A-627C-4FB4-3BB5-8B9D5E86A3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5953C5-BE19-33AE-569E-05AAC60F2A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BE205F-ABE3-9E0D-62A1-C0B02990B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EC4C-7E38-3047-95E1-30F32FAFFABE}" type="datetimeFigureOut">
              <a:rPr lang="en-US" smtClean="0"/>
              <a:t>6/20/24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23D595-078F-DA22-35AC-FB7C2F639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150765-D4A3-FA23-1435-E08B34591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7250-CBDC-5B44-A614-063F3C70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427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B5939-BAEC-61BC-0BCF-DC12C16C3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50F3B2-E7C9-A38C-1BC1-DEF3BED2B4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940C88-8CF1-5467-8F2A-4C314351C0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F570E5-15AE-67EF-67D5-987FEFA842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C47162-C5C5-F025-83EB-8B88268EEF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5C9844-38F5-2513-5E15-D2EC1C40C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EC4C-7E38-3047-95E1-30F32FAFFABE}" type="datetimeFigureOut">
              <a:rPr lang="en-US" smtClean="0"/>
              <a:t>6/20/24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DA6DBF3-005D-6835-E29B-F96E8A709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1F9D17C-7D2A-DB17-8701-B6897B17B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7250-CBDC-5B44-A614-063F3C70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297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43C72-94A4-D16A-76C3-C02F05365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1E0F6C-D163-7D09-C4F5-6E3D30DEA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EC4C-7E38-3047-95E1-30F32FAFFABE}" type="datetimeFigureOut">
              <a:rPr lang="en-US" smtClean="0"/>
              <a:t>6/20/24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38A59D-7518-A61C-10A1-998323D02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07EBFB-8714-24AC-741E-CBB2DDF3C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7250-CBDC-5B44-A614-063F3C70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351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011E05-75F4-F9AA-7CAE-A78364ED4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EC4C-7E38-3047-95E1-30F32FAFFABE}" type="datetimeFigureOut">
              <a:rPr lang="en-US" smtClean="0"/>
              <a:t>6/20/24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A1A3B3-FF4C-361D-A572-D599BAFB4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610D93-7BE9-1C30-0278-F11634C9A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7250-CBDC-5B44-A614-063F3C70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425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A5903-38E7-0E26-20D0-DFE9A4504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0D1D73-BC9E-8A83-3919-5BF359AE3B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64EADF-AD58-E764-0E23-2B53C9D244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80FCC8-B2BD-75B5-319F-9D06E5AA0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EC4C-7E38-3047-95E1-30F32FAFFABE}" type="datetimeFigureOut">
              <a:rPr lang="en-US" smtClean="0"/>
              <a:t>6/20/24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2BF071-147C-5A90-9BF7-E07E24BA1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9C50DA-ED4F-4CFA-DE0B-A1B541F83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7250-CBDC-5B44-A614-063F3C70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3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6AE62-0C3B-EA80-C059-2665657A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235764-BD93-12C6-0298-40629496C0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302A12-1E14-0F43-48EC-D104878DC5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B2C40C-5F02-3F79-4474-E9716320D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EC4C-7E38-3047-95E1-30F32FAFFABE}" type="datetimeFigureOut">
              <a:rPr lang="en-US" smtClean="0"/>
              <a:t>6/20/24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4AC30B-CC72-B183-6B1E-800C78C76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F5EBB2-7015-9669-BF83-CC5D5437F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7250-CBDC-5B44-A614-063F3C70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278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B9CEDD-CEEB-3832-455F-E4D5D687F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D81C26-6313-7D42-561F-2719D8B363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CF5ECE-21E5-8EEF-87DF-8ECEB3F51B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7EC4C-7E38-3047-95E1-30F32FAFFABE}" type="datetimeFigureOut">
              <a:rPr lang="en-US" smtClean="0"/>
              <a:t>6/20/24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33B825-91FA-CF0A-A1F8-E3E7C0F251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89561-668F-E751-2924-B71E1F37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87250-CBDC-5B44-A614-063F3C70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000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126/science.adi7895" TargetMode="External"/><Relationship Id="rId7" Type="http://schemas.openxmlformats.org/officeDocument/2006/relationships/hyperlink" Target="https://doi.org/10.1007/s11191-022-00361-z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1007/s11191-017-9900-8" TargetMode="External"/><Relationship Id="rId5" Type="http://schemas.openxmlformats.org/officeDocument/2006/relationships/hyperlink" Target="https://doi.org/10.1002/tea.21670" TargetMode="External"/><Relationship Id="rId4" Type="http://schemas.openxmlformats.org/officeDocument/2006/relationships/hyperlink" Target="https://doi.org/10.1016/j.xhgg.2021.100058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jm.org/toc/nejm/384/9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derstandingrace.org/RaceAndHumanVariation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derstandingrace.org/RaceAndHumanVariation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D85FB-AAA6-4EA8-3B5C-2B5B3D539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Humane genomics literacy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D5181E-71F2-561E-A217-1DD70E8C25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636" y="1558512"/>
            <a:ext cx="4711700" cy="5092700"/>
          </a:xfrm>
          <a:prstGeom prst="rect">
            <a:avLst/>
          </a:prstGeom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7085EB1C-A4DF-4127-4554-0E718453CB50}"/>
              </a:ext>
            </a:extLst>
          </p:cNvPr>
          <p:cNvSpPr txBox="1">
            <a:spLocks noChangeArrowheads="1"/>
          </p:cNvSpPr>
          <p:nvPr/>
        </p:nvSpPr>
        <p:spPr>
          <a:xfrm>
            <a:off x="5122985" y="2445025"/>
            <a:ext cx="6837379" cy="39750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BA in Biology from Colorado College</a:t>
            </a:r>
          </a:p>
          <a:p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MA in Teaching from San Francisco State</a:t>
            </a:r>
          </a:p>
          <a:p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PhD in Science Education from Stanford</a:t>
            </a:r>
          </a:p>
          <a:p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Teaching genetics in the traditional way exacerbates racism in the US</a:t>
            </a:r>
          </a:p>
          <a:p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We could teach humane genomics instead</a:t>
            </a:r>
          </a:p>
        </p:txBody>
      </p:sp>
    </p:spTree>
    <p:extLst>
      <p:ext uri="{BB962C8B-B14F-4D97-AF65-F5344CB8AC3E}">
        <p14:creationId xmlns:p14="http://schemas.microsoft.com/office/powerpoint/2010/main" val="1677748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2">
            <a:extLst>
              <a:ext uri="{FF2B5EF4-FFF2-40B4-BE49-F238E27FC236}">
                <a16:creationId xmlns:a16="http://schemas.microsoft.com/office/drawing/2014/main" id="{95B13E5C-3AF9-5C46-83FA-4FD86A031D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Standard genomics literacy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F390E529-D57D-F240-B13A-2409DB2205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07503" y="1382911"/>
            <a:ext cx="11439939" cy="4351338"/>
          </a:xfrm>
        </p:spPr>
        <p:txBody>
          <a:bodyPr/>
          <a:lstStyle/>
          <a:p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“…[teaches] population thinking and multifactorial genetics, but … not … how these ideas refute genetic essentialism.”</a:t>
            </a:r>
          </a:p>
          <a:p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Is insufficient to debunk false essentialist genetic beliefs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4FDDF4-8D65-A74A-853B-645EBB1824AE}"/>
              </a:ext>
            </a:extLst>
          </p:cNvPr>
          <p:cNvSpPr txBox="1"/>
          <p:nvPr/>
        </p:nvSpPr>
        <p:spPr>
          <a:xfrm>
            <a:off x="8478315" y="6042025"/>
            <a:ext cx="33691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Donovan et al 2021a; Donovan  et </a:t>
            </a:r>
            <a:r>
              <a:rPr lang="en-US" sz="1400" dirty="0" err="1"/>
              <a:t>lk</a:t>
            </a:r>
            <a:r>
              <a:rPr lang="en-US" sz="1400" dirty="0"/>
              <a:t>, 2021b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B23F18C-AF5E-9549-AF92-A07483031B6D}"/>
              </a:ext>
            </a:extLst>
          </p:cNvPr>
          <p:cNvSpPr/>
          <p:nvPr/>
        </p:nvSpPr>
        <p:spPr>
          <a:xfrm>
            <a:off x="963855" y="4103034"/>
            <a:ext cx="102642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4000" dirty="0">
              <a:latin typeface="+mj-lt"/>
              <a:ea typeface="ＭＳ Ｐゴシック" panose="020B0600070205080204" pitchFamily="34" charset="-12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01214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2">
            <a:extLst>
              <a:ext uri="{FF2B5EF4-FFF2-40B4-BE49-F238E27FC236}">
                <a16:creationId xmlns:a16="http://schemas.microsoft.com/office/drawing/2014/main" id="{95B13E5C-3AF9-5C46-83FA-4FD86A031D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104" y="133305"/>
            <a:ext cx="10515600" cy="1325563"/>
          </a:xfrm>
        </p:spPr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References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F390E529-D57D-F240-B13A-2409DB2205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047964"/>
            <a:ext cx="12192000" cy="5444911"/>
          </a:xfrm>
        </p:spPr>
        <p:txBody>
          <a:bodyPr>
            <a:normAutofit fontScale="92500" lnSpcReduction="20000"/>
          </a:bodyPr>
          <a:lstStyle/>
          <a:p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Donovan et al. 2024.  Humane genomics education can reduce racism.  Science </a:t>
            </a:r>
            <a:r>
              <a:rPr lang="en-US" altLang="en-US" b="1" dirty="0">
                <a:solidFill>
                  <a:schemeClr val="tx2"/>
                </a:solidFill>
                <a:ea typeface="ＭＳ Ｐゴシック" panose="020B0600070205080204" pitchFamily="34" charset="-128"/>
              </a:rPr>
              <a:t>383</a:t>
            </a:r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:818-822. </a:t>
            </a:r>
            <a:r>
              <a:rPr lang="en-US" u="sng" dirty="0">
                <a:hlinkClick r:id="rId3"/>
              </a:rPr>
              <a:t>DOI: 10.1126/science.adi7895</a:t>
            </a:r>
            <a:endParaRPr lang="en-US" u="sng" dirty="0"/>
          </a:p>
          <a:p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Donovan 2022.  Ending genetic essentialism through genetics education.  HGG Advances </a:t>
            </a:r>
            <a:r>
              <a:rPr lang="en-US" altLang="en-US" b="1" dirty="0">
                <a:solidFill>
                  <a:schemeClr val="tx2"/>
                </a:solidFill>
                <a:ea typeface="ＭＳ Ｐゴシック" panose="020B0600070205080204" pitchFamily="34" charset="-128"/>
              </a:rPr>
              <a:t>3</a:t>
            </a:r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:100058. </a:t>
            </a:r>
            <a:r>
              <a:rPr lang="en-US" dirty="0">
                <a:hlinkClick r:id="rId4" tooltip="Persistent link using digital object identifier"/>
              </a:rPr>
              <a:t>https://doi.org/10.1016/j.xhgg.2021.100058</a:t>
            </a:r>
            <a:endParaRPr lang="en-US" altLang="en-US" dirty="0">
              <a:solidFill>
                <a:schemeClr val="tx2"/>
              </a:solidFill>
              <a:ea typeface="ＭＳ Ｐゴシック" panose="020B0600070205080204" pitchFamily="34" charset="-128"/>
            </a:endParaRPr>
          </a:p>
          <a:p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Donovan et al. 2021a.  How can we make genetics education more humane?  In Genetics Education Current Challenges and Possible Solutions, edited by Michal </a:t>
            </a:r>
            <a:r>
              <a:rPr lang="en-US" altLang="en-US" dirty="0" err="1">
                <a:solidFill>
                  <a:schemeClr val="tx2"/>
                </a:solidFill>
                <a:ea typeface="ＭＳ Ｐゴシック" panose="020B0600070205080204" pitchFamily="34" charset="-128"/>
              </a:rPr>
              <a:t>Haskel-Ittah</a:t>
            </a:r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 and </a:t>
            </a:r>
            <a:r>
              <a:rPr lang="en-US" altLang="en-US" dirty="0" err="1">
                <a:solidFill>
                  <a:schemeClr val="tx2"/>
                </a:solidFill>
                <a:ea typeface="ＭＳ Ｐゴシック" panose="020B0600070205080204" pitchFamily="34" charset="-128"/>
              </a:rPr>
              <a:t>Anat</a:t>
            </a:r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solidFill>
                  <a:schemeClr val="tx2"/>
                </a:solidFill>
                <a:ea typeface="ＭＳ Ｐゴシック" panose="020B0600070205080204" pitchFamily="34" charset="-128"/>
              </a:rPr>
              <a:t>Yarden</a:t>
            </a:r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.</a:t>
            </a:r>
          </a:p>
          <a:p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Donovan et al. 2021b. Genomics literacy matters: Supporting the development of genomics literacy through genetics education could reduce the prevalence of genetic essentialism.  J Res Si Teach </a:t>
            </a:r>
            <a:r>
              <a:rPr lang="en-US" altLang="en-US" b="1" dirty="0">
                <a:solidFill>
                  <a:schemeClr val="tx2"/>
                </a:solidFill>
                <a:ea typeface="ＭＳ Ｐゴシック" panose="020B0600070205080204" pitchFamily="34" charset="-128"/>
              </a:rPr>
              <a:t>58</a:t>
            </a:r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:520-550. </a:t>
            </a:r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  <a:hlinkClick r:id="rId5"/>
              </a:rPr>
              <a:t>https://doi.org/10.1002/tea.21670</a:t>
            </a:r>
            <a:endParaRPr lang="en-US" altLang="en-US" dirty="0">
              <a:solidFill>
                <a:schemeClr val="tx2"/>
              </a:solidFill>
              <a:ea typeface="ＭＳ Ｐゴシック" panose="020B0600070205080204" pitchFamily="34" charset="-128"/>
            </a:endParaRPr>
          </a:p>
          <a:p>
            <a:r>
              <a:rPr lang="en-US" dirty="0"/>
              <a:t>Jamieson &amp; </a:t>
            </a:r>
            <a:r>
              <a:rPr lang="en-US" dirty="0" err="1"/>
              <a:t>Radick</a:t>
            </a:r>
            <a:r>
              <a:rPr lang="en-US" dirty="0"/>
              <a:t> 2017.  Genetic Determinism in the Genetics Curriculum. </a:t>
            </a:r>
            <a:r>
              <a:rPr lang="en-US" i="1" dirty="0"/>
              <a:t>Sci &amp; Educ</a:t>
            </a:r>
            <a:r>
              <a:rPr lang="en-US" dirty="0"/>
              <a:t> </a:t>
            </a:r>
            <a:r>
              <a:rPr lang="en-US" b="1" dirty="0"/>
              <a:t>26</a:t>
            </a:r>
            <a:r>
              <a:rPr lang="en-US" dirty="0"/>
              <a:t>, 1261–1290. </a:t>
            </a:r>
            <a:r>
              <a:rPr lang="en-US" dirty="0">
                <a:hlinkClick r:id="rId6"/>
              </a:rPr>
              <a:t>https://doi.org/10.1007/s11191-017-9900-8</a:t>
            </a:r>
            <a:endParaRPr lang="en-US" dirty="0"/>
          </a:p>
          <a:p>
            <a:r>
              <a:rPr lang="en-US" dirty="0" err="1"/>
              <a:t>Bapty</a:t>
            </a:r>
            <a:r>
              <a:rPr lang="en-US" dirty="0"/>
              <a:t> 2023.  Must Introductory Genetics Start with Mendel? </a:t>
            </a:r>
            <a:r>
              <a:rPr lang="en-US" i="1" dirty="0"/>
              <a:t>Sci &amp; Educ</a:t>
            </a:r>
            <a:r>
              <a:rPr lang="en-US" dirty="0"/>
              <a:t> </a:t>
            </a:r>
            <a:r>
              <a:rPr lang="en-US" b="1" dirty="0"/>
              <a:t>32</a:t>
            </a:r>
            <a:r>
              <a:rPr lang="en-US" dirty="0"/>
              <a:t>: 1677–1708. </a:t>
            </a:r>
            <a:r>
              <a:rPr lang="en-US" dirty="0">
                <a:hlinkClick r:id="rId7"/>
              </a:rPr>
              <a:t>https://doi.org/10.1007/s11191-022-00361-z</a:t>
            </a:r>
            <a:endParaRPr lang="en-US" dirty="0"/>
          </a:p>
          <a:p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Koop 2022. https://</a:t>
            </a:r>
            <a:r>
              <a:rPr lang="en-US" altLang="en-US" dirty="0" err="1">
                <a:solidFill>
                  <a:schemeClr val="tx2"/>
                </a:solidFill>
                <a:ea typeface="ＭＳ Ｐゴシック" panose="020B0600070205080204" pitchFamily="34" charset="-128"/>
              </a:rPr>
              <a:t>arxiv.org</a:t>
            </a:r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/pdf/2207.11595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B23F18C-AF5E-9549-AF92-A07483031B6D}"/>
              </a:ext>
            </a:extLst>
          </p:cNvPr>
          <p:cNvSpPr/>
          <p:nvPr/>
        </p:nvSpPr>
        <p:spPr>
          <a:xfrm>
            <a:off x="963855" y="4103034"/>
            <a:ext cx="102642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4000" dirty="0">
              <a:latin typeface="+mj-lt"/>
              <a:ea typeface="ＭＳ Ｐゴシック" panose="020B0600070205080204" pitchFamily="34" charset="-12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95017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B5247A-52AE-030E-FC50-F87DC0F47B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1499" y="302740"/>
            <a:ext cx="7884068" cy="625251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05F8F8-6B64-9276-324A-F8F20122C88B}"/>
              </a:ext>
            </a:extLst>
          </p:cNvPr>
          <p:cNvSpPr txBox="1"/>
          <p:nvPr/>
        </p:nvSpPr>
        <p:spPr>
          <a:xfrm>
            <a:off x="8923056" y="6278260"/>
            <a:ext cx="609805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pubmed.ncbi.nlm.nih.gov</a:t>
            </a:r>
            <a:r>
              <a:rPr lang="en-US" sz="1200" dirty="0"/>
              <a:t>/33280534/</a:t>
            </a:r>
          </a:p>
        </p:txBody>
      </p:sp>
    </p:spTree>
    <p:extLst>
      <p:ext uri="{BB962C8B-B14F-4D97-AF65-F5344CB8AC3E}">
        <p14:creationId xmlns:p14="http://schemas.microsoft.com/office/powerpoint/2010/main" val="13241578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70D101D-2144-7798-EF48-F79007400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9928" y="569097"/>
            <a:ext cx="8521700" cy="4064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7A89847-83E3-FBC1-25EF-3E94EE2A6234}"/>
              </a:ext>
            </a:extLst>
          </p:cNvPr>
          <p:cNvSpPr txBox="1"/>
          <p:nvPr/>
        </p:nvSpPr>
        <p:spPr>
          <a:xfrm>
            <a:off x="7881282" y="6150403"/>
            <a:ext cx="609805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www.nejm.org</a:t>
            </a:r>
            <a:r>
              <a:rPr lang="en-US" sz="1200" dirty="0"/>
              <a:t>/</a:t>
            </a:r>
            <a:r>
              <a:rPr lang="en-US" sz="1200" dirty="0" err="1"/>
              <a:t>doi</a:t>
            </a:r>
            <a:r>
              <a:rPr lang="en-US" sz="1200" dirty="0"/>
              <a:t>/full/10.1056/NEJMms2025768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C13040-2E61-A19A-D818-B49D2772CB32}"/>
              </a:ext>
            </a:extLst>
          </p:cNvPr>
          <p:cNvSpPr txBox="1"/>
          <p:nvPr/>
        </p:nvSpPr>
        <p:spPr>
          <a:xfrm>
            <a:off x="4984473" y="4633097"/>
            <a:ext cx="698720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600" b="1" i="0" dirty="0">
                <a:solidFill>
                  <a:srgbClr val="4D4D4D"/>
                </a:solidFill>
                <a:effectLst/>
                <a:latin typeface="OTNEJMScalaSansLF"/>
              </a:rPr>
              <a:t>Published January 6, 2021</a:t>
            </a:r>
          </a:p>
          <a:p>
            <a:pPr algn="l"/>
            <a:r>
              <a:rPr lang="en-US" sz="1600" b="1" i="0" dirty="0">
                <a:solidFill>
                  <a:srgbClr val="4D4D4D"/>
                </a:solidFill>
                <a:effectLst/>
                <a:latin typeface="OTNEJMScalaSansLF"/>
              </a:rPr>
              <a:t>N </a:t>
            </a:r>
            <a:r>
              <a:rPr lang="en-US" sz="1600" b="1" i="0" dirty="0" err="1">
                <a:solidFill>
                  <a:srgbClr val="4D4D4D"/>
                </a:solidFill>
                <a:effectLst/>
                <a:latin typeface="OTNEJMScalaSansLF"/>
              </a:rPr>
              <a:t>Engl</a:t>
            </a:r>
            <a:r>
              <a:rPr lang="en-US" sz="1600" b="1" i="0" dirty="0">
                <a:solidFill>
                  <a:srgbClr val="4D4D4D"/>
                </a:solidFill>
                <a:effectLst/>
                <a:latin typeface="OTNEJMScalaSansLF"/>
              </a:rPr>
              <a:t> J Med 2021;384:872-878</a:t>
            </a:r>
          </a:p>
          <a:p>
            <a:pPr algn="l"/>
            <a:r>
              <a:rPr lang="en-US" sz="1600" b="1" i="0" dirty="0">
                <a:solidFill>
                  <a:srgbClr val="4D4D4D"/>
                </a:solidFill>
                <a:effectLst/>
                <a:latin typeface="OTNEJMScalaSansLF"/>
              </a:rPr>
              <a:t>DOI: 10.1056/NEJMms2025768</a:t>
            </a:r>
          </a:p>
          <a:p>
            <a:pPr algn="l"/>
            <a:r>
              <a:rPr lang="en-US" sz="1600" b="1" i="0" u="sng" dirty="0">
                <a:solidFill>
                  <a:srgbClr val="1A1A1A"/>
                </a:solidFill>
                <a:effectLst/>
                <a:latin typeface="OTNEJMScalaSansLF"/>
                <a:hlinkClick r:id="rId3"/>
              </a:rPr>
              <a:t>VOL. 384 NO. 9</a:t>
            </a:r>
            <a:endParaRPr lang="en-US" sz="1600" b="1" i="0" dirty="0">
              <a:solidFill>
                <a:srgbClr val="4D4D4D"/>
              </a:solidFill>
              <a:effectLst/>
              <a:latin typeface="OTNEJMScalaSansLF"/>
            </a:endParaRPr>
          </a:p>
        </p:txBody>
      </p:sp>
    </p:spTree>
    <p:extLst>
      <p:ext uri="{BB962C8B-B14F-4D97-AF65-F5344CB8AC3E}">
        <p14:creationId xmlns:p14="http://schemas.microsoft.com/office/powerpoint/2010/main" val="34242998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322E19-DAAC-D7A0-2166-E0BBFD2EF0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560" y="321275"/>
            <a:ext cx="11160879" cy="592110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E908F48-E167-D1D1-E32D-B800B4FDCD2A}"/>
              </a:ext>
            </a:extLst>
          </p:cNvPr>
          <p:cNvSpPr txBox="1"/>
          <p:nvPr/>
        </p:nvSpPr>
        <p:spPr>
          <a:xfrm>
            <a:off x="7970734" y="6398225"/>
            <a:ext cx="609805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www.nejm.org</a:t>
            </a:r>
            <a:r>
              <a:rPr lang="en-US" sz="1200" dirty="0"/>
              <a:t>/</a:t>
            </a:r>
            <a:r>
              <a:rPr lang="en-US" sz="1200" dirty="0" err="1"/>
              <a:t>doi</a:t>
            </a:r>
            <a:r>
              <a:rPr lang="en-US" sz="1200" dirty="0"/>
              <a:t>/full/10.1056/NEJMms2025768</a:t>
            </a:r>
          </a:p>
        </p:txBody>
      </p:sp>
    </p:spTree>
    <p:extLst>
      <p:ext uri="{BB962C8B-B14F-4D97-AF65-F5344CB8AC3E}">
        <p14:creationId xmlns:p14="http://schemas.microsoft.com/office/powerpoint/2010/main" val="38494106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 descr="page14image12922128">
            <a:extLst>
              <a:ext uri="{FF2B5EF4-FFF2-40B4-BE49-F238E27FC236}">
                <a16:creationId xmlns:a16="http://schemas.microsoft.com/office/drawing/2014/main" id="{61DBB379-6397-5243-A4F8-3C1FD1BC72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20" y="486207"/>
            <a:ext cx="10463262" cy="5885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C43551B-F5FC-2C49-B7BC-7EE6346E8E32}"/>
              </a:ext>
            </a:extLst>
          </p:cNvPr>
          <p:cNvSpPr txBox="1"/>
          <p:nvPr/>
        </p:nvSpPr>
        <p:spPr>
          <a:xfrm>
            <a:off x="667265" y="486207"/>
            <a:ext cx="10608417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i="1" dirty="0"/>
              <a:t>How </a:t>
            </a:r>
            <a:r>
              <a:rPr lang="en-US" sz="2400" i="1" dirty="0" err="1"/>
              <a:t>biologization</a:t>
            </a:r>
            <a:r>
              <a:rPr lang="en-US" sz="2400" i="1" dirty="0"/>
              <a:t> of race categories is taught: compare this slide with the next one.</a:t>
            </a:r>
          </a:p>
        </p:txBody>
      </p:sp>
    </p:spTree>
    <p:extLst>
      <p:ext uri="{BB962C8B-B14F-4D97-AF65-F5344CB8AC3E}">
        <p14:creationId xmlns:p14="http://schemas.microsoft.com/office/powerpoint/2010/main" val="6209283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DB4C2F1-F3A4-0645-81DF-CBB6C0A831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4289" y="556076"/>
            <a:ext cx="11203421" cy="6301924"/>
          </a:xfrm>
        </p:spPr>
      </p:pic>
    </p:spTree>
    <p:extLst>
      <p:ext uri="{BB962C8B-B14F-4D97-AF65-F5344CB8AC3E}">
        <p14:creationId xmlns:p14="http://schemas.microsoft.com/office/powerpoint/2010/main" val="37939711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1FA054-DB63-7B4B-ACCA-527B00BE30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853" y="1848679"/>
            <a:ext cx="7747009" cy="263193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5E8F950-1C47-9941-ABE9-08D3021F90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3125" y="1321904"/>
            <a:ext cx="3202182" cy="421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0505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F0460C-A7CB-7445-8990-7568E749CFA2}"/>
              </a:ext>
            </a:extLst>
          </p:cNvPr>
          <p:cNvSpPr/>
          <p:nvPr/>
        </p:nvSpPr>
        <p:spPr>
          <a:xfrm>
            <a:off x="703860" y="445347"/>
            <a:ext cx="10526163" cy="641265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650" b="1" dirty="0">
                <a:solidFill>
                  <a:srgbClr val="FF0000"/>
                </a:solidFill>
              </a:rPr>
              <a:t>U.S. Supreme Court</a:t>
            </a:r>
            <a:endParaRPr lang="en-US" sz="2650" b="1" dirty="0">
              <a:solidFill>
                <a:srgbClr val="FF0000"/>
              </a:solidFill>
              <a:cs typeface="Calibri"/>
            </a:endParaRPr>
          </a:p>
          <a:p>
            <a:r>
              <a:rPr lang="en-US" sz="2650" b="1" dirty="0">
                <a:solidFill>
                  <a:srgbClr val="FF0000"/>
                </a:solidFill>
              </a:rPr>
              <a:t>Loving v. Virginia, 388 U.S. 1 (1967) </a:t>
            </a:r>
            <a:endParaRPr lang="en-US" sz="2650" b="1" dirty="0">
              <a:solidFill>
                <a:srgbClr val="FF0000"/>
              </a:solidFill>
              <a:cs typeface="Calibri"/>
            </a:endParaRPr>
          </a:p>
          <a:p>
            <a:r>
              <a:rPr lang="en-US" sz="2650" b="1" dirty="0">
                <a:solidFill>
                  <a:srgbClr val="FF0000"/>
                </a:solidFill>
              </a:rPr>
              <a:t>Argued April 10, 1967</a:t>
            </a:r>
            <a:r>
              <a:rPr lang="en-US" sz="2650" dirty="0">
                <a:solidFill>
                  <a:srgbClr val="FF0000"/>
                </a:solidFill>
              </a:rPr>
              <a:t>  - </a:t>
            </a:r>
            <a:r>
              <a:rPr lang="en-US" sz="2650" b="1" dirty="0">
                <a:solidFill>
                  <a:srgbClr val="FF0000"/>
                </a:solidFill>
              </a:rPr>
              <a:t>Decided June 12, 1967</a:t>
            </a:r>
            <a:endParaRPr lang="en-US" sz="2650" dirty="0">
              <a:solidFill>
                <a:srgbClr val="FF0000"/>
              </a:solidFill>
              <a:cs typeface="Calibri"/>
            </a:endParaRPr>
          </a:p>
          <a:p>
            <a:endParaRPr lang="en-US" sz="2650" i="1" dirty="0">
              <a:solidFill>
                <a:srgbClr val="FF0000"/>
              </a:solidFill>
              <a:cs typeface="Calibri"/>
            </a:endParaRPr>
          </a:p>
          <a:p>
            <a:r>
              <a:rPr lang="en-US" sz="2667" i="1" dirty="0"/>
              <a:t>Syllabus</a:t>
            </a:r>
            <a:endParaRPr lang="en-US" sz="2667" dirty="0"/>
          </a:p>
          <a:p>
            <a:r>
              <a:rPr lang="en-US" sz="2650" dirty="0"/>
              <a:t>Virginia's statutory scheme to prevent marriages between persons solely on the basis of </a:t>
            </a:r>
            <a:r>
              <a:rPr lang="en-US" sz="2650" i="1" dirty="0"/>
              <a:t>racial classifications </a:t>
            </a:r>
            <a:r>
              <a:rPr lang="en-US" sz="2650" dirty="0"/>
              <a:t>held to violate the Equal Protection and Due Process Clauses of the Fourteenth Amendment.</a:t>
            </a:r>
            <a:endParaRPr lang="en-US" sz="2650" dirty="0">
              <a:cs typeface="Calibri"/>
            </a:endParaRPr>
          </a:p>
          <a:p>
            <a:endParaRPr lang="en-US" sz="2400" dirty="0"/>
          </a:p>
          <a:p>
            <a:r>
              <a:rPr lang="en-US" sz="2400" dirty="0"/>
              <a:t>Section 257 of the Virginia Code provides:</a:t>
            </a:r>
          </a:p>
          <a:p>
            <a:r>
              <a:rPr lang="en-US" sz="2400" dirty="0"/>
              <a:t>"</a:t>
            </a:r>
            <a:r>
              <a:rPr lang="en-US" sz="2400" i="1" dirty="0"/>
              <a:t>Marriages void without decree.</a:t>
            </a:r>
            <a:r>
              <a:rPr lang="en-US" sz="2400" dirty="0"/>
              <a:t> -- All marriages between a white person and a colored person shall be absolutely void without any decree of divorce or other legal process."</a:t>
            </a:r>
          </a:p>
          <a:p>
            <a:r>
              <a:rPr lang="en-US" sz="2400" dirty="0" err="1"/>
              <a:t>Va.Code</a:t>
            </a:r>
            <a:r>
              <a:rPr lang="en-US" sz="2400" dirty="0"/>
              <a:t> Ann. § 20-57 (1960 Repl. Vol.).</a:t>
            </a:r>
          </a:p>
          <a:p>
            <a:br>
              <a:rPr lang="en-US" sz="2667" dirty="0"/>
            </a:br>
            <a:endParaRPr lang="en-US" sz="2667" dirty="0">
              <a:solidFill>
                <a:srgbClr val="FF000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CEE3C67-6DE7-9E4B-9888-5927F7E79830}"/>
              </a:ext>
            </a:extLst>
          </p:cNvPr>
          <p:cNvSpPr/>
          <p:nvPr/>
        </p:nvSpPr>
        <p:spPr>
          <a:xfrm>
            <a:off x="11188058" y="260681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*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4739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9F9F4-9DF3-0042-B252-B1491D851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2621" y="4665605"/>
            <a:ext cx="6638806" cy="129243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The Lovings Family</a:t>
            </a:r>
            <a:endParaRPr lang="en-US" sz="4800" kern="1200" dirty="0">
              <a:solidFill>
                <a:srgbClr val="FF0000"/>
              </a:solidFill>
              <a:latin typeface="+mj-lt"/>
              <a:cs typeface="Calibri Light"/>
            </a:endParaRPr>
          </a:p>
        </p:txBody>
      </p:sp>
      <p:pic>
        <p:nvPicPr>
          <p:cNvPr id="2050" name="Picture 2" descr="Mildred and Richard: The Love Story that Changed America - HISTORY">
            <a:extLst>
              <a:ext uri="{FF2B5EF4-FFF2-40B4-BE49-F238E27FC236}">
                <a16:creationId xmlns:a16="http://schemas.microsoft.com/office/drawing/2014/main" id="{517AB91F-B416-A648-9194-6F2494B082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83"/>
          <a:stretch/>
        </p:blipFill>
        <p:spPr bwMode="auto">
          <a:xfrm>
            <a:off x="20" y="1"/>
            <a:ext cx="4848284" cy="4359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50 Years After Loving v. Virginia - The New York Times">
            <a:extLst>
              <a:ext uri="{FF2B5EF4-FFF2-40B4-BE49-F238E27FC236}">
                <a16:creationId xmlns:a16="http://schemas.microsoft.com/office/drawing/2014/main" id="{4D3116AD-CA0B-174F-BCE1-B217681C65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94"/>
          <a:stretch/>
        </p:blipFill>
        <p:spPr bwMode="auto">
          <a:xfrm>
            <a:off x="4972050" y="-1"/>
            <a:ext cx="7216902" cy="4359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Grey Villet | Time">
            <a:extLst>
              <a:ext uri="{FF2B5EF4-FFF2-40B4-BE49-F238E27FC236}">
                <a16:creationId xmlns:a16="http://schemas.microsoft.com/office/drawing/2014/main" id="{484A3BED-CFDF-F744-9263-26071925CD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81" r="-1" b="10283"/>
          <a:stretch/>
        </p:blipFill>
        <p:spPr bwMode="auto">
          <a:xfrm>
            <a:off x="20" y="4472610"/>
            <a:ext cx="4848284" cy="2385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8599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2">
            <a:extLst>
              <a:ext uri="{FF2B5EF4-FFF2-40B4-BE49-F238E27FC236}">
                <a16:creationId xmlns:a16="http://schemas.microsoft.com/office/drawing/2014/main" id="{95B13E5C-3AF9-5C46-83FA-4FD86A031D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The problem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4FDDF4-8D65-A74A-853B-645EBB1824AE}"/>
              </a:ext>
            </a:extLst>
          </p:cNvPr>
          <p:cNvSpPr txBox="1"/>
          <p:nvPr/>
        </p:nvSpPr>
        <p:spPr>
          <a:xfrm>
            <a:off x="9881175" y="6042025"/>
            <a:ext cx="16470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Donovan et al. 2024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B23F18C-AF5E-9549-AF92-A07483031B6D}"/>
              </a:ext>
            </a:extLst>
          </p:cNvPr>
          <p:cNvSpPr/>
          <p:nvPr/>
        </p:nvSpPr>
        <p:spPr>
          <a:xfrm>
            <a:off x="963855" y="4103034"/>
            <a:ext cx="102642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4000" dirty="0">
              <a:latin typeface="+mj-lt"/>
              <a:ea typeface="ＭＳ Ｐゴシック" panose="020B0600070205080204" pitchFamily="34" charset="-128"/>
              <a:cs typeface="+mj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80229D-CFC7-B6E1-E41F-D21B0FBFBE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47" y="1694094"/>
            <a:ext cx="12126670" cy="331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849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56DB4AA-1B1D-7549-9885-DDE095E57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5053" y="1066800"/>
            <a:ext cx="6993467" cy="472440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95DC7D9F-D467-0E4B-9B3A-9F57C51A1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3480" y="137160"/>
            <a:ext cx="9448800" cy="143256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The Lovings Children Peggy, Donald, Sydney</a:t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/>
          </a:p>
        </p:txBody>
      </p:sp>
      <p:pic>
        <p:nvPicPr>
          <p:cNvPr id="6" name="Picture 5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7A355643-713D-C04A-82CD-EDE4BAF40C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385" t="38222" r="40162" b="38001"/>
          <a:stretch/>
        </p:blipFill>
        <p:spPr>
          <a:xfrm>
            <a:off x="529389" y="3025057"/>
            <a:ext cx="3617072" cy="116354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732A22B-689F-BB42-9671-1C62484E796D}"/>
              </a:ext>
            </a:extLst>
          </p:cNvPr>
          <p:cNvSpPr txBox="1"/>
          <p:nvPr/>
        </p:nvSpPr>
        <p:spPr>
          <a:xfrm>
            <a:off x="808234" y="4646320"/>
            <a:ext cx="3116732" cy="9131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650" dirty="0">
                <a:solidFill>
                  <a:srgbClr val="FF0000"/>
                </a:solidFill>
              </a:rPr>
              <a:t>dramatization and misleading casting </a:t>
            </a:r>
            <a:endParaRPr lang="en-US" sz="2667" dirty="0"/>
          </a:p>
        </p:txBody>
      </p:sp>
    </p:spTree>
    <p:extLst>
      <p:ext uri="{BB962C8B-B14F-4D97-AF65-F5344CB8AC3E}">
        <p14:creationId xmlns:p14="http://schemas.microsoft.com/office/powerpoint/2010/main" val="9772848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E7401-9361-F348-B76E-DFB88385B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4600BF"/>
                </a:solidFill>
              </a:rPr>
              <a:t>Misrepresentation v Inconvenient Truth</a:t>
            </a:r>
            <a:endParaRPr lang="en-US" b="1">
              <a:solidFill>
                <a:srgbClr val="4600BF"/>
              </a:solidFill>
              <a:cs typeface="Calibri Light"/>
            </a:endParaRPr>
          </a:p>
        </p:txBody>
      </p:sp>
      <p:pic>
        <p:nvPicPr>
          <p:cNvPr id="4" name="Picture 3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E82B821F-9634-8246-A81A-05D05F41CF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85" t="38222" r="40162" b="38001"/>
          <a:stretch/>
        </p:blipFill>
        <p:spPr>
          <a:xfrm>
            <a:off x="838200" y="1690688"/>
            <a:ext cx="9945484" cy="377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179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/>
          <p:nvPr/>
        </p:nvSpPr>
        <p:spPr>
          <a:xfrm>
            <a:off x="4609072" y="3017712"/>
            <a:ext cx="2510785" cy="2387498"/>
          </a:xfrm>
          <a:prstGeom prst="ellipse">
            <a:avLst/>
          </a:prstGeom>
          <a:noFill/>
          <a:ln w="28575" cap="flat" cmpd="sng">
            <a:solidFill>
              <a:srgbClr val="FFD9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000">
                <a:latin typeface="Montserrat"/>
                <a:ea typeface="Montserrat"/>
                <a:cs typeface="Montserrat"/>
                <a:sym typeface="Montserrat"/>
              </a:rPr>
              <a:t>African</a:t>
            </a:r>
            <a:endParaRPr sz="2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0" name="Google Shape;130;p23"/>
          <p:cNvSpPr/>
          <p:nvPr/>
        </p:nvSpPr>
        <p:spPr>
          <a:xfrm>
            <a:off x="1794092" y="4109433"/>
            <a:ext cx="2510785" cy="2387498"/>
          </a:xfrm>
          <a:prstGeom prst="ellipse">
            <a:avLst/>
          </a:prstGeom>
          <a:noFill/>
          <a:ln w="28575" cap="flat" cmpd="sng">
            <a:solidFill>
              <a:srgbClr val="6FA8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000">
                <a:latin typeface="Montserrat"/>
                <a:ea typeface="Montserrat"/>
                <a:cs typeface="Montserrat"/>
                <a:sym typeface="Montserrat"/>
              </a:rPr>
              <a:t>Asian</a:t>
            </a:r>
            <a:endParaRPr sz="2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1" name="Google Shape;131;p23"/>
          <p:cNvSpPr/>
          <p:nvPr/>
        </p:nvSpPr>
        <p:spPr>
          <a:xfrm>
            <a:off x="7275770" y="4017508"/>
            <a:ext cx="2510785" cy="2387498"/>
          </a:xfrm>
          <a:prstGeom prst="ellipse">
            <a:avLst/>
          </a:prstGeom>
          <a:noFill/>
          <a:ln w="28575" cap="flat" cmpd="sng">
            <a:solidFill>
              <a:srgbClr val="93C4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000">
                <a:latin typeface="Montserrat"/>
                <a:ea typeface="Montserrat"/>
                <a:cs typeface="Montserrat"/>
                <a:sym typeface="Montserrat"/>
              </a:rPr>
              <a:t>White European</a:t>
            </a:r>
            <a:endParaRPr sz="2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2" name="Google Shape;132;p23"/>
          <p:cNvSpPr txBox="1"/>
          <p:nvPr/>
        </p:nvSpPr>
        <p:spPr>
          <a:xfrm>
            <a:off x="0" y="424375"/>
            <a:ext cx="11936627" cy="1855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400" b="1" dirty="0">
                <a:solidFill>
                  <a:srgbClr val="154067"/>
                </a:solidFill>
                <a:latin typeface="Montserrat"/>
                <a:ea typeface="Montserrat"/>
                <a:cs typeface="Montserrat"/>
                <a:sym typeface="Montserrat"/>
              </a:rPr>
              <a:t>An example of the problem:  Genetic Diversity across Groups</a:t>
            </a:r>
            <a:endParaRPr sz="2400" b="1" dirty="0">
              <a:solidFill>
                <a:srgbClr val="15406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endParaRPr sz="2400" b="1" dirty="0">
              <a:solidFill>
                <a:srgbClr val="15406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r>
              <a:rPr lang="en-US" dirty="0">
                <a:solidFill>
                  <a:srgbClr val="154067"/>
                </a:solidFill>
                <a:latin typeface="Montserrat"/>
                <a:ea typeface="Montserrat"/>
                <a:cs typeface="Montserrat"/>
                <a:sym typeface="Montserrat"/>
              </a:rPr>
              <a:t>If we imagine there are 3 ancestral groupings of humans and that each circle represents the total number of gene variants in the human genome found within a particular group, how much do they overlap (if at all)? </a:t>
            </a:r>
            <a:endParaRPr dirty="0">
              <a:solidFill>
                <a:srgbClr val="15406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endParaRPr dirty="0">
              <a:solidFill>
                <a:srgbClr val="15406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r>
              <a:rPr lang="en-US" dirty="0">
                <a:solidFill>
                  <a:srgbClr val="154067"/>
                </a:solidFill>
                <a:latin typeface="Montserrat"/>
                <a:ea typeface="Montserrat"/>
                <a:cs typeface="Montserrat"/>
                <a:sym typeface="Montserrat"/>
              </a:rPr>
              <a:t>Draw what you imagine is the overlap?  </a:t>
            </a:r>
            <a:r>
              <a:rPr lang="en-US" sz="1700" dirty="0">
                <a:solidFill>
                  <a:srgbClr val="154067"/>
                </a:solidFill>
                <a:latin typeface="Montserrat"/>
                <a:ea typeface="Montserrat"/>
                <a:cs typeface="Montserrat"/>
                <a:sym typeface="Montserrat"/>
              </a:rPr>
              <a:t>You can also make the circles larger or smaller to reflect the overall amount of diversity in a population.</a:t>
            </a:r>
            <a:endParaRPr sz="1700" dirty="0">
              <a:solidFill>
                <a:srgbClr val="154067"/>
              </a:solidFill>
            </a:endParaRPr>
          </a:p>
          <a:p>
            <a:endParaRPr sz="2400" b="1" dirty="0"/>
          </a:p>
        </p:txBody>
      </p:sp>
    </p:spTree>
    <p:extLst>
      <p:ext uri="{BB962C8B-B14F-4D97-AF65-F5344CB8AC3E}">
        <p14:creationId xmlns:p14="http://schemas.microsoft.com/office/powerpoint/2010/main" val="115660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4"/>
          <p:cNvSpPr txBox="1">
            <a:spLocks noGrp="1"/>
          </p:cNvSpPr>
          <p:nvPr>
            <p:ph type="body" idx="1"/>
          </p:nvPr>
        </p:nvSpPr>
        <p:spPr>
          <a:xfrm>
            <a:off x="766119" y="6345700"/>
            <a:ext cx="6895069" cy="4383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 marL="0" indent="0"/>
            <a:r>
              <a:rPr lang="en-US" sz="2000" u="sng" dirty="0">
                <a:solidFill>
                  <a:schemeClr val="hlink"/>
                </a:solidFill>
                <a:hlinkClick r:id="rId3"/>
              </a:rPr>
              <a:t>https://www.understandingrace.org/RaceAndHumanVariation</a:t>
            </a:r>
            <a:endParaRPr sz="200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8" name="Google Shape;138;p24"/>
          <p:cNvSpPr/>
          <p:nvPr/>
        </p:nvSpPr>
        <p:spPr>
          <a:xfrm>
            <a:off x="4295225" y="1397100"/>
            <a:ext cx="4168500" cy="4063800"/>
          </a:xfrm>
          <a:prstGeom prst="ellipse">
            <a:avLst/>
          </a:prstGeom>
          <a:noFill/>
          <a:ln w="28575" cap="flat" cmpd="sng">
            <a:solidFill>
              <a:srgbClr val="FFD9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/>
          </a:p>
        </p:txBody>
      </p:sp>
      <p:sp>
        <p:nvSpPr>
          <p:cNvPr id="139" name="Google Shape;139;p24"/>
          <p:cNvSpPr/>
          <p:nvPr/>
        </p:nvSpPr>
        <p:spPr>
          <a:xfrm>
            <a:off x="4112313" y="2033249"/>
            <a:ext cx="2804400" cy="2791500"/>
          </a:xfrm>
          <a:prstGeom prst="ellipse">
            <a:avLst/>
          </a:prstGeom>
          <a:noFill/>
          <a:ln w="28575" cap="flat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/>
          </a:p>
        </p:txBody>
      </p:sp>
      <p:sp>
        <p:nvSpPr>
          <p:cNvPr id="140" name="Google Shape;140;p24"/>
          <p:cNvSpPr/>
          <p:nvPr/>
        </p:nvSpPr>
        <p:spPr>
          <a:xfrm>
            <a:off x="4181519" y="1798115"/>
            <a:ext cx="2804400" cy="2791500"/>
          </a:xfrm>
          <a:prstGeom prst="ellipse">
            <a:avLst/>
          </a:prstGeom>
          <a:noFill/>
          <a:ln w="28575" cap="flat" cmpd="sng">
            <a:solidFill>
              <a:srgbClr val="93C4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/>
          </a:p>
        </p:txBody>
      </p:sp>
      <p:sp>
        <p:nvSpPr>
          <p:cNvPr id="141" name="Google Shape;141;p24"/>
          <p:cNvSpPr/>
          <p:nvPr/>
        </p:nvSpPr>
        <p:spPr>
          <a:xfrm>
            <a:off x="8730950" y="2985946"/>
            <a:ext cx="1594200" cy="1563600"/>
          </a:xfrm>
          <a:prstGeom prst="ellipse">
            <a:avLst/>
          </a:prstGeom>
          <a:noFill/>
          <a:ln w="28575" cap="flat" cmpd="sng">
            <a:solidFill>
              <a:srgbClr val="FFD9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1400">
                <a:latin typeface="Montserrat"/>
                <a:ea typeface="Montserrat"/>
                <a:cs typeface="Montserrat"/>
                <a:sym typeface="Montserrat"/>
              </a:rPr>
              <a:t>African</a:t>
            </a:r>
            <a:endParaRPr sz="14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2" name="Google Shape;142;p24"/>
          <p:cNvSpPr/>
          <p:nvPr/>
        </p:nvSpPr>
        <p:spPr>
          <a:xfrm>
            <a:off x="8730950" y="4718011"/>
            <a:ext cx="1594200" cy="1563600"/>
          </a:xfrm>
          <a:prstGeom prst="ellipse">
            <a:avLst/>
          </a:prstGeom>
          <a:noFill/>
          <a:ln w="28575" cap="flat" cmpd="sng">
            <a:solidFill>
              <a:srgbClr val="6FA8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1400">
                <a:latin typeface="Montserrat"/>
                <a:ea typeface="Montserrat"/>
                <a:cs typeface="Montserrat"/>
                <a:sym typeface="Montserrat"/>
              </a:rPr>
              <a:t>Asian</a:t>
            </a:r>
            <a:endParaRPr sz="14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3" name="Google Shape;143;p24"/>
          <p:cNvSpPr/>
          <p:nvPr/>
        </p:nvSpPr>
        <p:spPr>
          <a:xfrm>
            <a:off x="8730951" y="1326425"/>
            <a:ext cx="1594200" cy="1491000"/>
          </a:xfrm>
          <a:prstGeom prst="ellipse">
            <a:avLst/>
          </a:prstGeom>
          <a:noFill/>
          <a:ln w="28575" cap="flat" cmpd="sng">
            <a:solidFill>
              <a:srgbClr val="93C4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1400" dirty="0">
                <a:latin typeface="Montserrat"/>
                <a:ea typeface="Montserrat"/>
                <a:cs typeface="Montserrat"/>
                <a:sym typeface="Montserrat"/>
              </a:rPr>
              <a:t>White European</a:t>
            </a:r>
            <a:endParaRPr sz="14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4" name="Google Shape;144;p24"/>
          <p:cNvSpPr txBox="1">
            <a:spLocks noGrp="1"/>
          </p:cNvSpPr>
          <p:nvPr>
            <p:ph type="title"/>
          </p:nvPr>
        </p:nvSpPr>
        <p:spPr>
          <a:xfrm>
            <a:off x="288324" y="107700"/>
            <a:ext cx="11615352" cy="91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sz="2900" b="1" dirty="0">
                <a:solidFill>
                  <a:srgbClr val="154067"/>
                </a:solidFill>
                <a:latin typeface="Montserrat"/>
                <a:ea typeface="Montserrat"/>
                <a:cs typeface="Montserrat"/>
                <a:sym typeface="Montserrat"/>
              </a:rPr>
              <a:t>The answer surprises and confuses students with genetic essentialist beliefs about ancestry and genetics</a:t>
            </a:r>
            <a:endParaRPr sz="2900" b="1" dirty="0">
              <a:solidFill>
                <a:srgbClr val="154067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710436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5"/>
          <p:cNvSpPr txBox="1">
            <a:spLocks noGrp="1"/>
          </p:cNvSpPr>
          <p:nvPr>
            <p:ph type="body" idx="1"/>
          </p:nvPr>
        </p:nvSpPr>
        <p:spPr>
          <a:xfrm>
            <a:off x="531341" y="1281624"/>
            <a:ext cx="5644034" cy="4760829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indent="0">
              <a:lnSpc>
                <a:spcPct val="100000"/>
              </a:lnSpc>
              <a:spcBef>
                <a:spcPts val="0"/>
              </a:spcBef>
            </a:pPr>
            <a:endParaRPr sz="2100" dirty="0">
              <a:latin typeface="Montserrat"/>
              <a:ea typeface="Montserrat"/>
              <a:cs typeface="Montserrat"/>
              <a:sym typeface="Montserrat"/>
            </a:endParaRPr>
          </a:p>
          <a:p>
            <a:pPr indent="-361950">
              <a:lnSpc>
                <a:spcPct val="100000"/>
              </a:lnSpc>
              <a:spcBef>
                <a:spcPts val="0"/>
              </a:spcBef>
              <a:buSzPts val="2100"/>
              <a:buFont typeface="Montserrat"/>
              <a:buChar char="●"/>
            </a:pPr>
            <a:r>
              <a:rPr lang="en-US" sz="2100" dirty="0">
                <a:latin typeface="Montserrat"/>
                <a:ea typeface="Montserrat"/>
                <a:cs typeface="Montserrat"/>
                <a:sym typeface="Montserrat"/>
              </a:rPr>
              <a:t>Genetic variation in populations such as Europeans and Asians are </a:t>
            </a:r>
            <a:r>
              <a:rPr lang="en-US" sz="2100" b="1" dirty="0">
                <a:latin typeface="Montserrat"/>
                <a:ea typeface="Montserrat"/>
                <a:cs typeface="Montserrat"/>
                <a:sym typeface="Montserrat"/>
              </a:rPr>
              <a:t>subsets</a:t>
            </a:r>
            <a:r>
              <a:rPr lang="en-US" sz="2100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100" b="1" dirty="0">
                <a:latin typeface="Montserrat"/>
                <a:ea typeface="Montserrat"/>
                <a:cs typeface="Montserrat"/>
                <a:sym typeface="Montserrat"/>
              </a:rPr>
              <a:t>of the variation in the African population</a:t>
            </a:r>
            <a:endParaRPr sz="2100" b="1" dirty="0">
              <a:latin typeface="Montserrat"/>
              <a:ea typeface="Montserrat"/>
              <a:cs typeface="Montserrat"/>
              <a:sym typeface="Montserrat"/>
            </a:endParaRPr>
          </a:p>
          <a:p>
            <a:pPr indent="0">
              <a:lnSpc>
                <a:spcPct val="100000"/>
              </a:lnSpc>
              <a:spcBef>
                <a:spcPts val="0"/>
              </a:spcBef>
            </a:pPr>
            <a:endParaRPr sz="2100" dirty="0">
              <a:latin typeface="Montserrat"/>
              <a:ea typeface="Montserrat"/>
              <a:cs typeface="Montserrat"/>
              <a:sym typeface="Montserrat"/>
            </a:endParaRPr>
          </a:p>
          <a:p>
            <a:pPr indent="-361950">
              <a:lnSpc>
                <a:spcPct val="100000"/>
              </a:lnSpc>
              <a:spcBef>
                <a:spcPts val="0"/>
              </a:spcBef>
              <a:buSzPts val="2100"/>
              <a:buFont typeface="Montserrat"/>
              <a:buChar char="●"/>
            </a:pPr>
            <a:r>
              <a:rPr lang="en-US" sz="2100" dirty="0">
                <a:latin typeface="Montserrat"/>
                <a:ea typeface="Montserrat"/>
                <a:cs typeface="Montserrat"/>
                <a:sym typeface="Montserrat"/>
              </a:rPr>
              <a:t>African populations harbor some alleles that are absent in non-African populations. However, </a:t>
            </a:r>
            <a:r>
              <a:rPr lang="en-US" sz="2100" b="1" dirty="0">
                <a:latin typeface="Montserrat"/>
                <a:ea typeface="Montserrat"/>
                <a:cs typeface="Montserrat"/>
                <a:sym typeface="Montserrat"/>
              </a:rPr>
              <a:t>all the alleles that are found in non-African populations are also found in African populations</a:t>
            </a:r>
            <a:endParaRPr b="1" dirty="0"/>
          </a:p>
        </p:txBody>
      </p:sp>
      <p:sp>
        <p:nvSpPr>
          <p:cNvPr id="150" name="Google Shape;150;p25"/>
          <p:cNvSpPr txBox="1">
            <a:spLocks noGrp="1"/>
          </p:cNvSpPr>
          <p:nvPr>
            <p:ph type="title"/>
          </p:nvPr>
        </p:nvSpPr>
        <p:spPr>
          <a:xfrm>
            <a:off x="1895825" y="365125"/>
            <a:ext cx="8634600" cy="9165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r>
              <a:rPr lang="en-US" sz="3400">
                <a:latin typeface="Montserrat"/>
                <a:ea typeface="Montserrat"/>
                <a:cs typeface="Montserrat"/>
                <a:sym typeface="Montserrat"/>
              </a:rPr>
              <a:t>DNA variation across populations</a:t>
            </a:r>
            <a:endParaRPr sz="34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1" name="Google Shape;151;p25"/>
          <p:cNvSpPr txBox="1">
            <a:spLocks noGrp="1"/>
          </p:cNvSpPr>
          <p:nvPr>
            <p:ph type="body" idx="1"/>
          </p:nvPr>
        </p:nvSpPr>
        <p:spPr>
          <a:xfrm>
            <a:off x="5766486" y="5921726"/>
            <a:ext cx="6425514" cy="6180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0" indent="0"/>
            <a:r>
              <a:rPr lang="en-US" sz="1800" u="sng" dirty="0">
                <a:solidFill>
                  <a:schemeClr val="hlink"/>
                </a:solidFill>
                <a:hlinkClick r:id="rId3"/>
              </a:rPr>
              <a:t>https://www.understandingrace.org/RaceAndHumanVariation</a:t>
            </a:r>
            <a:br>
              <a:rPr lang="en-US" sz="1800" u="sng" dirty="0">
                <a:solidFill>
                  <a:schemeClr val="hlink"/>
                </a:solidFill>
              </a:rPr>
            </a:br>
            <a:r>
              <a:rPr lang="en-US" sz="1800" u="sng" dirty="0">
                <a:solidFill>
                  <a:schemeClr val="hlink"/>
                </a:solidFill>
              </a:rPr>
              <a:t>https://</a:t>
            </a:r>
            <a:r>
              <a:rPr lang="en-US" sz="1800" u="sng" dirty="0" err="1">
                <a:solidFill>
                  <a:schemeClr val="hlink"/>
                </a:solidFill>
              </a:rPr>
              <a:t>www.nature.com</a:t>
            </a:r>
            <a:r>
              <a:rPr lang="en-US" sz="1800" u="sng" dirty="0">
                <a:solidFill>
                  <a:schemeClr val="hlink"/>
                </a:solidFill>
              </a:rPr>
              <a:t>/articles/nature15393</a:t>
            </a:r>
            <a:endParaRPr sz="1800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2" name="Google Shape;152;p25"/>
          <p:cNvSpPr/>
          <p:nvPr/>
        </p:nvSpPr>
        <p:spPr>
          <a:xfrm>
            <a:off x="6632725" y="2492043"/>
            <a:ext cx="2644800" cy="2683500"/>
          </a:xfrm>
          <a:prstGeom prst="ellipse">
            <a:avLst/>
          </a:prstGeom>
          <a:noFill/>
          <a:ln w="28575" cap="flat" cmpd="sng">
            <a:solidFill>
              <a:srgbClr val="FFD9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/>
          </a:p>
        </p:txBody>
      </p:sp>
      <p:sp>
        <p:nvSpPr>
          <p:cNvPr id="153" name="Google Shape;153;p25"/>
          <p:cNvSpPr/>
          <p:nvPr/>
        </p:nvSpPr>
        <p:spPr>
          <a:xfrm>
            <a:off x="6588809" y="2912058"/>
            <a:ext cx="1779300" cy="1843500"/>
          </a:xfrm>
          <a:prstGeom prst="ellipse">
            <a:avLst/>
          </a:prstGeom>
          <a:noFill/>
          <a:ln w="28575" cap="flat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/>
          </a:p>
        </p:txBody>
      </p:sp>
      <p:sp>
        <p:nvSpPr>
          <p:cNvPr id="154" name="Google Shape;154;p25"/>
          <p:cNvSpPr/>
          <p:nvPr/>
        </p:nvSpPr>
        <p:spPr>
          <a:xfrm>
            <a:off x="6632722" y="2756793"/>
            <a:ext cx="1779300" cy="1843500"/>
          </a:xfrm>
          <a:prstGeom prst="ellipse">
            <a:avLst/>
          </a:prstGeom>
          <a:noFill/>
          <a:ln w="28575" cap="flat" cmpd="sng">
            <a:solidFill>
              <a:srgbClr val="93C4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/>
          </a:p>
        </p:txBody>
      </p:sp>
      <p:sp>
        <p:nvSpPr>
          <p:cNvPr id="155" name="Google Shape;155;p25"/>
          <p:cNvSpPr/>
          <p:nvPr/>
        </p:nvSpPr>
        <p:spPr>
          <a:xfrm>
            <a:off x="9519424" y="3541150"/>
            <a:ext cx="1148700" cy="1032300"/>
          </a:xfrm>
          <a:prstGeom prst="ellipse">
            <a:avLst/>
          </a:prstGeom>
          <a:noFill/>
          <a:ln w="28575" cap="flat" cmpd="sng">
            <a:solidFill>
              <a:srgbClr val="FFD9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1200">
                <a:latin typeface="Montserrat"/>
                <a:ea typeface="Montserrat"/>
                <a:cs typeface="Montserrat"/>
                <a:sym typeface="Montserrat"/>
              </a:rPr>
              <a:t>African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6" name="Google Shape;156;p25"/>
          <p:cNvSpPr/>
          <p:nvPr/>
        </p:nvSpPr>
        <p:spPr>
          <a:xfrm>
            <a:off x="9519424" y="4684875"/>
            <a:ext cx="1148700" cy="1032300"/>
          </a:xfrm>
          <a:prstGeom prst="ellipse">
            <a:avLst/>
          </a:prstGeom>
          <a:noFill/>
          <a:ln w="28575" cap="flat" cmpd="sng">
            <a:solidFill>
              <a:srgbClr val="6FA8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1200">
                <a:latin typeface="Montserrat"/>
                <a:ea typeface="Montserrat"/>
                <a:cs typeface="Montserrat"/>
                <a:sym typeface="Montserrat"/>
              </a:rPr>
              <a:t>Asian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7" name="Google Shape;157;p25"/>
          <p:cNvSpPr/>
          <p:nvPr/>
        </p:nvSpPr>
        <p:spPr>
          <a:xfrm>
            <a:off x="9519424" y="2397325"/>
            <a:ext cx="1148700" cy="1032300"/>
          </a:xfrm>
          <a:prstGeom prst="ellipse">
            <a:avLst/>
          </a:prstGeom>
          <a:noFill/>
          <a:ln w="28575" cap="flat" cmpd="sng">
            <a:solidFill>
              <a:srgbClr val="93C4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1000">
                <a:latin typeface="Montserrat"/>
                <a:ea typeface="Montserrat"/>
                <a:cs typeface="Montserrat"/>
                <a:sym typeface="Montserrat"/>
              </a:rPr>
              <a:t>White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algn="ctr"/>
            <a:r>
              <a:rPr lang="en-US" sz="1000">
                <a:latin typeface="Montserrat"/>
                <a:ea typeface="Montserrat"/>
                <a:cs typeface="Montserrat"/>
                <a:sym typeface="Montserrat"/>
              </a:rPr>
              <a:t>European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4001932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5"/>
          <p:cNvSpPr txBox="1">
            <a:spLocks noGrp="1"/>
          </p:cNvSpPr>
          <p:nvPr>
            <p:ph type="body" idx="1"/>
          </p:nvPr>
        </p:nvSpPr>
        <p:spPr>
          <a:xfrm>
            <a:off x="531341" y="1281624"/>
            <a:ext cx="5644034" cy="4760829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indent="0">
              <a:lnSpc>
                <a:spcPct val="100000"/>
              </a:lnSpc>
              <a:spcBef>
                <a:spcPts val="0"/>
              </a:spcBef>
            </a:pPr>
            <a:endParaRPr sz="2100" dirty="0">
              <a:latin typeface="Montserrat"/>
              <a:ea typeface="Montserrat"/>
              <a:cs typeface="Montserrat"/>
              <a:sym typeface="Montserrat"/>
            </a:endParaRPr>
          </a:p>
          <a:p>
            <a:pPr indent="-361950">
              <a:lnSpc>
                <a:spcPct val="100000"/>
              </a:lnSpc>
              <a:spcBef>
                <a:spcPts val="0"/>
              </a:spcBef>
              <a:buSzPts val="2100"/>
              <a:buFont typeface="Montserrat"/>
              <a:buChar char="●"/>
            </a:pPr>
            <a:r>
              <a:rPr lang="en-US" sz="2100" dirty="0">
                <a:latin typeface="Montserrat"/>
                <a:ea typeface="Montserrat"/>
                <a:cs typeface="Montserrat"/>
                <a:sym typeface="Montserrat"/>
              </a:rPr>
              <a:t>All human beings are 99.1% identical to each other in genetic sequence</a:t>
            </a:r>
            <a:endParaRPr sz="2100" b="1" dirty="0">
              <a:latin typeface="Montserrat"/>
              <a:ea typeface="Montserrat"/>
              <a:cs typeface="Montserrat"/>
              <a:sym typeface="Montserrat"/>
            </a:endParaRPr>
          </a:p>
          <a:p>
            <a:pPr indent="0">
              <a:lnSpc>
                <a:spcPct val="100000"/>
              </a:lnSpc>
              <a:spcBef>
                <a:spcPts val="0"/>
              </a:spcBef>
            </a:pPr>
            <a:endParaRPr lang="en-US" sz="2100" dirty="0">
              <a:latin typeface="Montserrat"/>
              <a:ea typeface="Montserrat"/>
              <a:cs typeface="Montserrat"/>
              <a:sym typeface="Montserrat"/>
            </a:endParaRPr>
          </a:p>
          <a:p>
            <a:pPr indent="0">
              <a:lnSpc>
                <a:spcPct val="100000"/>
              </a:lnSpc>
              <a:spcBef>
                <a:spcPts val="0"/>
              </a:spcBef>
            </a:pPr>
            <a:endParaRPr lang="en-US" sz="2100" dirty="0">
              <a:latin typeface="Montserrat"/>
              <a:ea typeface="Montserrat"/>
              <a:cs typeface="Montserrat"/>
              <a:sym typeface="Montserrat"/>
            </a:endParaRPr>
          </a:p>
          <a:p>
            <a:pPr indent="0">
              <a:lnSpc>
                <a:spcPct val="100000"/>
              </a:lnSpc>
              <a:spcBef>
                <a:spcPts val="0"/>
              </a:spcBef>
            </a:pPr>
            <a:endParaRPr lang="en-US" sz="2100" dirty="0">
              <a:latin typeface="Montserrat"/>
              <a:ea typeface="Montserrat"/>
              <a:cs typeface="Montserrat"/>
              <a:sym typeface="Montserrat"/>
            </a:endParaRPr>
          </a:p>
          <a:p>
            <a:pPr indent="0">
              <a:lnSpc>
                <a:spcPct val="100000"/>
              </a:lnSpc>
              <a:spcBef>
                <a:spcPts val="0"/>
              </a:spcBef>
            </a:pPr>
            <a:endParaRPr lang="en-US" sz="2100" dirty="0">
              <a:latin typeface="Montserrat"/>
              <a:ea typeface="Montserrat"/>
              <a:cs typeface="Montserrat"/>
              <a:sym typeface="Montserrat"/>
            </a:endParaRPr>
          </a:p>
          <a:p>
            <a:pPr indent="0">
              <a:lnSpc>
                <a:spcPct val="100000"/>
              </a:lnSpc>
              <a:spcBef>
                <a:spcPts val="0"/>
              </a:spcBef>
            </a:pPr>
            <a:endParaRPr sz="2100" dirty="0">
              <a:latin typeface="Montserrat"/>
              <a:ea typeface="Montserrat"/>
              <a:cs typeface="Montserrat"/>
              <a:sym typeface="Montserrat"/>
            </a:endParaRPr>
          </a:p>
          <a:p>
            <a:pPr indent="-361950">
              <a:lnSpc>
                <a:spcPct val="100000"/>
              </a:lnSpc>
              <a:spcBef>
                <a:spcPts val="0"/>
              </a:spcBef>
              <a:buSzPts val="2100"/>
              <a:buFont typeface="Montserrat"/>
              <a:buChar char="●"/>
            </a:pPr>
            <a:r>
              <a:rPr lang="en-US" sz="2100" dirty="0">
                <a:latin typeface="Montserrat"/>
                <a:ea typeface="Montserrat"/>
                <a:cs typeface="Montserrat"/>
                <a:sym typeface="Montserrat"/>
              </a:rPr>
              <a:t>Because the genome has more than a billion nucleotides, there is enough variation for applications such as forensic DNA testing.</a:t>
            </a:r>
            <a:endParaRPr b="1" dirty="0"/>
          </a:p>
        </p:txBody>
      </p:sp>
      <p:sp>
        <p:nvSpPr>
          <p:cNvPr id="150" name="Google Shape;150;p25"/>
          <p:cNvSpPr txBox="1">
            <a:spLocks noGrp="1"/>
          </p:cNvSpPr>
          <p:nvPr>
            <p:ph type="title"/>
          </p:nvPr>
        </p:nvSpPr>
        <p:spPr>
          <a:xfrm>
            <a:off x="531342" y="365125"/>
            <a:ext cx="11016224" cy="9165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r>
              <a:rPr lang="en-US" sz="3400" dirty="0">
                <a:latin typeface="Montserrat"/>
                <a:ea typeface="Montserrat"/>
                <a:cs typeface="Montserrat"/>
                <a:sym typeface="Montserrat"/>
              </a:rPr>
              <a:t>Teach the paradox of human genetics</a:t>
            </a:r>
            <a:endParaRPr sz="34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1" name="Google Shape;151;p25"/>
          <p:cNvSpPr txBox="1">
            <a:spLocks noGrp="1"/>
          </p:cNvSpPr>
          <p:nvPr>
            <p:ph type="body" idx="1"/>
          </p:nvPr>
        </p:nvSpPr>
        <p:spPr>
          <a:xfrm>
            <a:off x="5766486" y="4639031"/>
            <a:ext cx="6425514" cy="61800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0" indent="0" algn="ctr"/>
            <a:r>
              <a:rPr lang="en-US" dirty="0">
                <a:solidFill>
                  <a:schemeClr val="hlink"/>
                </a:solidFill>
                <a:latin typeface="Century Schoolbook" panose="02040604050505020304" pitchFamily="18" charset="0"/>
                <a:ea typeface="Open Sans"/>
                <a:cs typeface="Open Sans"/>
                <a:sym typeface="Open Sans"/>
              </a:rPr>
              <a:t>0.1% of 3,200,000,000 = 3,200,000</a:t>
            </a:r>
            <a:endParaRPr dirty="0">
              <a:latin typeface="Century Schoolbook" panose="02040604050505020304" pitchFamily="18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52" name="Google Shape;152;p25"/>
          <p:cNvSpPr/>
          <p:nvPr/>
        </p:nvSpPr>
        <p:spPr>
          <a:xfrm>
            <a:off x="7703879" y="1486203"/>
            <a:ext cx="2644800" cy="2683500"/>
          </a:xfrm>
          <a:prstGeom prst="ellipse">
            <a:avLst/>
          </a:prstGeom>
          <a:noFill/>
          <a:ln w="28575" cap="flat" cmpd="sng">
            <a:solidFill>
              <a:srgbClr val="FFD9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/>
          </a:p>
        </p:txBody>
      </p:sp>
      <p:sp>
        <p:nvSpPr>
          <p:cNvPr id="153" name="Google Shape;153;p25"/>
          <p:cNvSpPr/>
          <p:nvPr/>
        </p:nvSpPr>
        <p:spPr>
          <a:xfrm>
            <a:off x="7659963" y="1906218"/>
            <a:ext cx="1779300" cy="1843500"/>
          </a:xfrm>
          <a:prstGeom prst="ellipse">
            <a:avLst/>
          </a:prstGeom>
          <a:noFill/>
          <a:ln w="28575" cap="flat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/>
          </a:p>
        </p:txBody>
      </p:sp>
      <p:sp>
        <p:nvSpPr>
          <p:cNvPr id="154" name="Google Shape;154;p25"/>
          <p:cNvSpPr/>
          <p:nvPr/>
        </p:nvSpPr>
        <p:spPr>
          <a:xfrm>
            <a:off x="7703876" y="1750953"/>
            <a:ext cx="1779300" cy="1843500"/>
          </a:xfrm>
          <a:prstGeom prst="ellipse">
            <a:avLst/>
          </a:prstGeom>
          <a:noFill/>
          <a:ln w="28575" cap="flat" cmpd="sng">
            <a:solidFill>
              <a:srgbClr val="93C4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3304900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2">
            <a:extLst>
              <a:ext uri="{FF2B5EF4-FFF2-40B4-BE49-F238E27FC236}">
                <a16:creationId xmlns:a16="http://schemas.microsoft.com/office/drawing/2014/main" id="{95B13E5C-3AF9-5C46-83FA-4FD86A031D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Genetic Essentialism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F390E529-D57D-F240-B13A-2409DB2205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1382911"/>
            <a:ext cx="10515600" cy="4351338"/>
          </a:xfrm>
        </p:spPr>
        <p:txBody>
          <a:bodyPr/>
          <a:lstStyle/>
          <a:p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Is a scientifically flawed worldview</a:t>
            </a:r>
          </a:p>
          <a:p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…has been and continues to be used to justify racism</a:t>
            </a:r>
          </a:p>
          <a:p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…has to be actively debunked </a:t>
            </a:r>
          </a:p>
          <a:p>
            <a:endParaRPr lang="en-US" altLang="en-US" dirty="0">
              <a:solidFill>
                <a:schemeClr val="tx2"/>
              </a:solidFill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“</a:t>
            </a:r>
            <a:r>
              <a:rPr lang="en-US" dirty="0"/>
              <a:t>…belief in genetic essentialism can be promoted or prevented depending on what we teach students about genetics and why we teach it. ”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4FDDF4-8D65-A74A-853B-645EBB1824AE}"/>
              </a:ext>
            </a:extLst>
          </p:cNvPr>
          <p:cNvSpPr txBox="1"/>
          <p:nvPr/>
        </p:nvSpPr>
        <p:spPr>
          <a:xfrm>
            <a:off x="8589088" y="6042025"/>
            <a:ext cx="30174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Donovan et al 2021 and Donovan 2022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B23F18C-AF5E-9549-AF92-A07483031B6D}"/>
              </a:ext>
            </a:extLst>
          </p:cNvPr>
          <p:cNvSpPr/>
          <p:nvPr/>
        </p:nvSpPr>
        <p:spPr>
          <a:xfrm>
            <a:off x="963855" y="4103034"/>
            <a:ext cx="102642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4000" dirty="0">
              <a:latin typeface="+mj-lt"/>
              <a:ea typeface="ＭＳ Ｐゴシック" panose="020B0600070205080204" pitchFamily="34" charset="-12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52511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2">
            <a:extLst>
              <a:ext uri="{FF2B5EF4-FFF2-40B4-BE49-F238E27FC236}">
                <a16:creationId xmlns:a16="http://schemas.microsoft.com/office/drawing/2014/main" id="{95B13E5C-3AF9-5C46-83FA-4FD86A031D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9941" y="202668"/>
            <a:ext cx="10515600" cy="1168932"/>
          </a:xfrm>
        </p:spPr>
        <p:txBody>
          <a:bodyPr>
            <a:normAutofit fontScale="90000"/>
          </a:bodyPr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Basic genetics literacy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F390E529-D57D-F240-B13A-2409DB2205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07503" y="976184"/>
            <a:ext cx="11439939" cy="5679148"/>
          </a:xfrm>
        </p:spPr>
        <p:txBody>
          <a:bodyPr>
            <a:normAutofit/>
          </a:bodyPr>
          <a:lstStyle/>
          <a:p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Almost always starts with Mendel, even though the discipline of genetics has evolved tremendously since </a:t>
            </a:r>
          </a:p>
          <a:p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Emphasizes single-gene inheritance and simplified traits in standard constant environments (usually by omitting environmental impact entirely)</a:t>
            </a:r>
          </a:p>
          <a:p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Emphasizes simple patterns of inheritance in family trees, such as “X-linked recessive.” </a:t>
            </a:r>
          </a:p>
          <a:p>
            <a:endParaRPr lang="en-US" altLang="en-US" dirty="0">
              <a:solidFill>
                <a:schemeClr val="tx2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4FDDF4-8D65-A74A-853B-645EBB1824AE}"/>
              </a:ext>
            </a:extLst>
          </p:cNvPr>
          <p:cNvSpPr txBox="1"/>
          <p:nvPr/>
        </p:nvSpPr>
        <p:spPr>
          <a:xfrm>
            <a:off x="9881175" y="6349801"/>
            <a:ext cx="16887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Donovan et al 2021a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B23F18C-AF5E-9549-AF92-A07483031B6D}"/>
              </a:ext>
            </a:extLst>
          </p:cNvPr>
          <p:cNvSpPr/>
          <p:nvPr/>
        </p:nvSpPr>
        <p:spPr>
          <a:xfrm>
            <a:off x="963855" y="4103034"/>
            <a:ext cx="102642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4000" dirty="0">
              <a:latin typeface="+mj-lt"/>
              <a:ea typeface="ＭＳ Ｐゴシック" panose="020B0600070205080204" pitchFamily="34" charset="-12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23444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2">
            <a:extLst>
              <a:ext uri="{FF2B5EF4-FFF2-40B4-BE49-F238E27FC236}">
                <a16:creationId xmlns:a16="http://schemas.microsoft.com/office/drawing/2014/main" id="{95B13E5C-3AF9-5C46-83FA-4FD86A031D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9941" y="202668"/>
            <a:ext cx="10515600" cy="1168932"/>
          </a:xfrm>
        </p:spPr>
        <p:txBody>
          <a:bodyPr>
            <a:normAutofit fontScale="90000"/>
          </a:bodyPr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Basic genetics literacy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F390E529-D57D-F240-B13A-2409DB2205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07503" y="976184"/>
            <a:ext cx="11439939" cy="5679148"/>
          </a:xfrm>
        </p:spPr>
        <p:txBody>
          <a:bodyPr>
            <a:normAutofit/>
          </a:bodyPr>
          <a:lstStyle/>
          <a:p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Almost always includes over-simplified racialized instruction on alleles associated with severe human diseases</a:t>
            </a:r>
          </a:p>
          <a:p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“…learning about monogenic diseases can cause greater belief in genetic essentialism of “race.”” (via RCT)</a:t>
            </a:r>
          </a:p>
          <a:p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Does not directly address complex human traits such as race or intelligence</a:t>
            </a:r>
          </a:p>
          <a:p>
            <a:pPr lvl="1"/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Remains silent rather than address these matters</a:t>
            </a:r>
          </a:p>
          <a:p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Does not debunk erroneous essentialist thinking and can even enhance it</a:t>
            </a:r>
          </a:p>
          <a:p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Reinforces essentialist thinking about race and genes (K-16)</a:t>
            </a:r>
          </a:p>
          <a:p>
            <a:endParaRPr lang="en-US" altLang="en-US" dirty="0">
              <a:solidFill>
                <a:schemeClr val="tx2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4FDDF4-8D65-A74A-853B-645EBB1824AE}"/>
              </a:ext>
            </a:extLst>
          </p:cNvPr>
          <p:cNvSpPr txBox="1"/>
          <p:nvPr/>
        </p:nvSpPr>
        <p:spPr>
          <a:xfrm>
            <a:off x="9881175" y="6349801"/>
            <a:ext cx="20958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Donovan et al 2021; 2024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B23F18C-AF5E-9549-AF92-A07483031B6D}"/>
              </a:ext>
            </a:extLst>
          </p:cNvPr>
          <p:cNvSpPr/>
          <p:nvPr/>
        </p:nvSpPr>
        <p:spPr>
          <a:xfrm>
            <a:off x="963855" y="4103034"/>
            <a:ext cx="102642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4000" dirty="0">
              <a:latin typeface="+mj-lt"/>
              <a:ea typeface="ＭＳ Ｐゴシック" panose="020B0600070205080204" pitchFamily="34" charset="-12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1602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 autoUpdateAnimBg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13073</TotalTime>
  <Words>936</Words>
  <Application>Microsoft Macintosh PowerPoint</Application>
  <PresentationFormat>Widescreen</PresentationFormat>
  <Paragraphs>103</Paragraphs>
  <Slides>21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Arial</vt:lpstr>
      <vt:lpstr>Calibri</vt:lpstr>
      <vt:lpstr>Calibri Light</vt:lpstr>
      <vt:lpstr>Century Schoolbook</vt:lpstr>
      <vt:lpstr>Montserrat</vt:lpstr>
      <vt:lpstr>Open Sans</vt:lpstr>
      <vt:lpstr>OTNEJMScalaSansLF</vt:lpstr>
      <vt:lpstr>Times</vt:lpstr>
      <vt:lpstr>Times New Roman</vt:lpstr>
      <vt:lpstr>Office Theme</vt:lpstr>
      <vt:lpstr>Humane genomics literacy</vt:lpstr>
      <vt:lpstr>The problem </vt:lpstr>
      <vt:lpstr>PowerPoint Presentation</vt:lpstr>
      <vt:lpstr>The answer surprises and confuses students with genetic essentialist beliefs about ancestry and genetics</vt:lpstr>
      <vt:lpstr>DNA variation across populations</vt:lpstr>
      <vt:lpstr>Teach the paradox of human genetics</vt:lpstr>
      <vt:lpstr>Genetic Essentialism </vt:lpstr>
      <vt:lpstr>Basic genetics literacy </vt:lpstr>
      <vt:lpstr>Basic genetics literacy </vt:lpstr>
      <vt:lpstr>Standard genomics literacy </vt:lpstr>
      <vt:lpstr>References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Lovings Family</vt:lpstr>
      <vt:lpstr>The Lovings Children Peggy, Donald, Sydney </vt:lpstr>
      <vt:lpstr>Misrepresentation v Inconvenient Truth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Gregg-Jolly, Leslie</dc:creator>
  <cp:lastModifiedBy>Gregg-Jolly, Leslie</cp:lastModifiedBy>
  <cp:revision>9</cp:revision>
  <dcterms:created xsi:type="dcterms:W3CDTF">2023-11-15T20:40:32Z</dcterms:created>
  <dcterms:modified xsi:type="dcterms:W3CDTF">2024-06-20T19:49:21Z</dcterms:modified>
</cp:coreProperties>
</file>