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499" r:id="rId2"/>
    <p:sldId id="485" r:id="rId3"/>
    <p:sldId id="498" r:id="rId4"/>
    <p:sldId id="474" r:id="rId5"/>
    <p:sldId id="487" r:id="rId6"/>
    <p:sldId id="489" r:id="rId7"/>
    <p:sldId id="496" r:id="rId8"/>
    <p:sldId id="490" r:id="rId9"/>
    <p:sldId id="480" r:id="rId10"/>
    <p:sldId id="259" r:id="rId11"/>
    <p:sldId id="257" r:id="rId12"/>
    <p:sldId id="258" r:id="rId13"/>
    <p:sldId id="50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6327"/>
  </p:normalViewPr>
  <p:slideViewPr>
    <p:cSldViewPr snapToGrid="0" snapToObjects="1">
      <p:cViewPr varScale="1">
        <p:scale>
          <a:sx n="128" d="100"/>
          <a:sy n="128" d="100"/>
        </p:scale>
        <p:origin x="48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776847-6E92-8941-B477-E1E8432A1036}" type="datetimeFigureOut">
              <a:rPr lang="en-US" smtClean="0"/>
              <a:t>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B49508-4ECF-B047-9ECD-70105E484061}" type="slidenum">
              <a:rPr lang="en-US" smtClean="0"/>
              <a:t>‹#›</a:t>
            </a:fld>
            <a:endParaRPr lang="en-US"/>
          </a:p>
        </p:txBody>
      </p:sp>
    </p:spTree>
    <p:extLst>
      <p:ext uri="{BB962C8B-B14F-4D97-AF65-F5344CB8AC3E}">
        <p14:creationId xmlns:p14="http://schemas.microsoft.com/office/powerpoint/2010/main" val="1830877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1031">
            <a:extLst>
              <a:ext uri="{FF2B5EF4-FFF2-40B4-BE49-F238E27FC236}">
                <a16:creationId xmlns:a16="http://schemas.microsoft.com/office/drawing/2014/main" id="{6200D31E-0480-6C40-A09D-FFAC4241DE8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B931DDDA-ACDE-414D-92CE-F3C3AEBA9F80}" type="slidenum">
              <a:rPr lang="en-US" altLang="en-US" sz="1200"/>
              <a:pPr/>
              <a:t>2</a:t>
            </a:fld>
            <a:endParaRPr lang="en-US" altLang="en-US" sz="1200"/>
          </a:p>
        </p:txBody>
      </p:sp>
      <p:sp>
        <p:nvSpPr>
          <p:cNvPr id="109570" name="Rectangle 2">
            <a:extLst>
              <a:ext uri="{FF2B5EF4-FFF2-40B4-BE49-F238E27FC236}">
                <a16:creationId xmlns:a16="http://schemas.microsoft.com/office/drawing/2014/main" id="{97097BA9-1B0A-9B42-B106-1FD07D2B99FD}"/>
              </a:ext>
            </a:extLst>
          </p:cNvPr>
          <p:cNvSpPr>
            <a:spLocks noGrp="1" noRot="1" noChangeAspect="1" noChangeArrowheads="1" noTextEdit="1"/>
          </p:cNvSpPr>
          <p:nvPr>
            <p:ph type="sldImg"/>
          </p:nvPr>
        </p:nvSpPr>
        <p:spPr>
          <a:ln/>
        </p:spPr>
      </p:sp>
      <p:sp>
        <p:nvSpPr>
          <p:cNvPr id="109571" name="Rectangle 3">
            <a:extLst>
              <a:ext uri="{FF2B5EF4-FFF2-40B4-BE49-F238E27FC236}">
                <a16:creationId xmlns:a16="http://schemas.microsoft.com/office/drawing/2014/main" id="{01AA515A-6C23-B540-8D9F-E5EC08B6139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0" i="0" u="none" strike="noStrike" dirty="0">
                <a:solidFill>
                  <a:srgbClr val="333333"/>
                </a:solidFill>
                <a:effectLst/>
                <a:highlight>
                  <a:srgbClr val="FFFFFF"/>
                </a:highlight>
                <a:latin typeface="PT Serif" panose="020A0603040505020204" pitchFamily="18" charset="77"/>
              </a:rPr>
              <a:t>Between December 2019 and May 2022, we recruited 15 teachers (</a:t>
            </a:r>
            <a:r>
              <a:rPr lang="en-US" b="0" i="1" u="none" strike="noStrike" dirty="0">
                <a:solidFill>
                  <a:srgbClr val="333333"/>
                </a:solidFill>
                <a:effectLst/>
                <a:latin typeface="PT Serif" panose="020A0603040505020204" pitchFamily="18" charset="77"/>
              </a:rPr>
              <a:t>n</a:t>
            </a:r>
            <a:r>
              <a:rPr lang="en-US" b="0" i="0" u="none" strike="noStrike" dirty="0">
                <a:solidFill>
                  <a:srgbClr val="333333"/>
                </a:solidFill>
                <a:effectLst/>
                <a:highlight>
                  <a:srgbClr val="FFFFFF"/>
                </a:highlight>
                <a:latin typeface="PT Serif" panose="020A0603040505020204" pitchFamily="18" charset="77"/>
              </a:rPr>
              <a:t> = 14 high school, </a:t>
            </a:r>
            <a:r>
              <a:rPr lang="en-US" b="0" i="1" u="none" strike="noStrike" dirty="0">
                <a:solidFill>
                  <a:srgbClr val="333333"/>
                </a:solidFill>
                <a:effectLst/>
                <a:latin typeface="PT Serif" panose="020A0603040505020204" pitchFamily="18" charset="77"/>
              </a:rPr>
              <a:t>n</a:t>
            </a:r>
            <a:r>
              <a:rPr lang="en-US" b="0" i="0" u="none" strike="noStrike" dirty="0">
                <a:solidFill>
                  <a:srgbClr val="333333"/>
                </a:solidFill>
                <a:effectLst/>
                <a:highlight>
                  <a:srgbClr val="FFFFFF"/>
                </a:highlight>
                <a:latin typeface="PT Serif" panose="020A0603040505020204" pitchFamily="18" charset="77"/>
              </a:rPr>
              <a:t> = 1 middle school) and 1063 biology students from six US states (Colorado, Illinois, Indiana, Kansas, New Jersey, and Massachusetts; see fig. S1). Participating teachers (see table S1) received 40 hours of professional development to learn how to implement the humane genomics intervention and how to align their Mendelian and molecular genetics curricula with basic genetics (i.e., mechanisms A to C). We randomized classrooms to receive six weeks of instruction in two different orders (figs. S1 and S2). Half of each teacher’s classrooms (</a:t>
            </a:r>
            <a:r>
              <a:rPr lang="en-US" b="0" i="1" u="none" strike="noStrike" dirty="0">
                <a:solidFill>
                  <a:srgbClr val="333333"/>
                </a:solidFill>
                <a:effectLst/>
                <a:latin typeface="PT Serif" panose="020A0603040505020204" pitchFamily="18" charset="77"/>
              </a:rPr>
              <a:t>n</a:t>
            </a:r>
            <a:r>
              <a:rPr lang="en-US" b="0" i="0" u="none" strike="noStrike" dirty="0">
                <a:solidFill>
                  <a:srgbClr val="333333"/>
                </a:solidFill>
                <a:effectLst/>
                <a:highlight>
                  <a:srgbClr val="FFFFFF"/>
                </a:highlight>
                <a:latin typeface="PT Serif" panose="020A0603040505020204" pitchFamily="18" charset="77"/>
              </a:rPr>
              <a:t> = 25) received basic genetics instruction first (for 3 weeks) that targeted mechanisms A to C outlined in the section on basic genetics. Then, these classrooms received humane genomics instruction (for 3 weeks) that targeted concepts D to F outlined in the section on humane genomics. The other half of each teacher’s classrooms (</a:t>
            </a:r>
            <a:r>
              <a:rPr lang="en-US" b="0" i="1" u="none" strike="noStrike" dirty="0">
                <a:solidFill>
                  <a:srgbClr val="333333"/>
                </a:solidFill>
                <a:effectLst/>
                <a:latin typeface="PT Serif" panose="020A0603040505020204" pitchFamily="18" charset="77"/>
              </a:rPr>
              <a:t>n</a:t>
            </a:r>
            <a:r>
              <a:rPr lang="en-US" b="0" i="0" u="none" strike="noStrike" dirty="0">
                <a:solidFill>
                  <a:srgbClr val="333333"/>
                </a:solidFill>
                <a:effectLst/>
                <a:highlight>
                  <a:srgbClr val="FFFFFF"/>
                </a:highlight>
                <a:latin typeface="PT Serif" panose="020A0603040505020204" pitchFamily="18" charset="77"/>
              </a:rPr>
              <a:t> = 26) received humane genomics first and then basic genetics instruction, using identical instructional materials for the same duration. </a:t>
            </a:r>
            <a:endParaRPr lang="en-US" altLang="en-US" dirty="0">
              <a:latin typeface="Times" pitchFamily="2" charset="0"/>
              <a:ea typeface="ＭＳ Ｐゴシック" panose="020B0600070205080204" pitchFamily="34" charset="-128"/>
            </a:endParaRPr>
          </a:p>
        </p:txBody>
      </p:sp>
    </p:spTree>
    <p:extLst>
      <p:ext uri="{BB962C8B-B14F-4D97-AF65-F5344CB8AC3E}">
        <p14:creationId xmlns:p14="http://schemas.microsoft.com/office/powerpoint/2010/main" val="13090676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1031">
            <a:extLst>
              <a:ext uri="{FF2B5EF4-FFF2-40B4-BE49-F238E27FC236}">
                <a16:creationId xmlns:a16="http://schemas.microsoft.com/office/drawing/2014/main" id="{6200D31E-0480-6C40-A09D-FFAC4241DE8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B931DDDA-ACDE-414D-92CE-F3C3AEBA9F80}" type="slidenum">
              <a:rPr lang="en-US" altLang="en-US" sz="1200"/>
              <a:pPr/>
              <a:t>3</a:t>
            </a:fld>
            <a:endParaRPr lang="en-US" altLang="en-US" sz="1200"/>
          </a:p>
        </p:txBody>
      </p:sp>
      <p:sp>
        <p:nvSpPr>
          <p:cNvPr id="109570" name="Rectangle 2">
            <a:extLst>
              <a:ext uri="{FF2B5EF4-FFF2-40B4-BE49-F238E27FC236}">
                <a16:creationId xmlns:a16="http://schemas.microsoft.com/office/drawing/2014/main" id="{97097BA9-1B0A-9B42-B106-1FD07D2B99FD}"/>
              </a:ext>
            </a:extLst>
          </p:cNvPr>
          <p:cNvSpPr>
            <a:spLocks noGrp="1" noRot="1" noChangeAspect="1" noChangeArrowheads="1" noTextEdit="1"/>
          </p:cNvSpPr>
          <p:nvPr>
            <p:ph type="sldImg"/>
          </p:nvPr>
        </p:nvSpPr>
        <p:spPr>
          <a:ln/>
        </p:spPr>
      </p:sp>
      <p:sp>
        <p:nvSpPr>
          <p:cNvPr id="109571" name="Rectangle 3">
            <a:extLst>
              <a:ext uri="{FF2B5EF4-FFF2-40B4-BE49-F238E27FC236}">
                <a16:creationId xmlns:a16="http://schemas.microsoft.com/office/drawing/2014/main" id="{01AA515A-6C23-B540-8D9F-E5EC08B6139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0" i="0" u="none" strike="noStrike" dirty="0">
                <a:solidFill>
                  <a:srgbClr val="333333"/>
                </a:solidFill>
                <a:effectLst/>
                <a:highlight>
                  <a:srgbClr val="FFFFFF"/>
                </a:highlight>
                <a:latin typeface="PT Serif" panose="020A0603040505020204" pitchFamily="18" charset="77"/>
              </a:rPr>
              <a:t>Between December 2019 and May 2022, we recruited 15 teachers (</a:t>
            </a:r>
            <a:r>
              <a:rPr lang="en-US" b="0" i="1" u="none" strike="noStrike" dirty="0">
                <a:solidFill>
                  <a:srgbClr val="333333"/>
                </a:solidFill>
                <a:effectLst/>
                <a:latin typeface="PT Serif" panose="020A0603040505020204" pitchFamily="18" charset="77"/>
              </a:rPr>
              <a:t>n</a:t>
            </a:r>
            <a:r>
              <a:rPr lang="en-US" b="0" i="0" u="none" strike="noStrike" dirty="0">
                <a:solidFill>
                  <a:srgbClr val="333333"/>
                </a:solidFill>
                <a:effectLst/>
                <a:highlight>
                  <a:srgbClr val="FFFFFF"/>
                </a:highlight>
                <a:latin typeface="PT Serif" panose="020A0603040505020204" pitchFamily="18" charset="77"/>
              </a:rPr>
              <a:t> = 14 high school, </a:t>
            </a:r>
            <a:r>
              <a:rPr lang="en-US" b="0" i="1" u="none" strike="noStrike" dirty="0">
                <a:solidFill>
                  <a:srgbClr val="333333"/>
                </a:solidFill>
                <a:effectLst/>
                <a:latin typeface="PT Serif" panose="020A0603040505020204" pitchFamily="18" charset="77"/>
              </a:rPr>
              <a:t>n</a:t>
            </a:r>
            <a:r>
              <a:rPr lang="en-US" b="0" i="0" u="none" strike="noStrike" dirty="0">
                <a:solidFill>
                  <a:srgbClr val="333333"/>
                </a:solidFill>
                <a:effectLst/>
                <a:highlight>
                  <a:srgbClr val="FFFFFF"/>
                </a:highlight>
                <a:latin typeface="PT Serif" panose="020A0603040505020204" pitchFamily="18" charset="77"/>
              </a:rPr>
              <a:t> = 1 middle school) and 1063 biology students from six US states (Colorado, Illinois, Indiana, Kansas, New Jersey, and Massachusetts; see fig. S1). Participating teachers (see table S1) received 40 hours of professional development to learn how to implement the humane genomics intervention and how to align their Mendelian and molecular genetics curricula with basic genetics (i.e., mechanisms A to C). We randomized classrooms to receive six weeks of instruction in two different orders (figs. S1 and S2). Half of each teacher’s classrooms (</a:t>
            </a:r>
            <a:r>
              <a:rPr lang="en-US" b="0" i="1" u="none" strike="noStrike" dirty="0">
                <a:solidFill>
                  <a:srgbClr val="333333"/>
                </a:solidFill>
                <a:effectLst/>
                <a:latin typeface="PT Serif" panose="020A0603040505020204" pitchFamily="18" charset="77"/>
              </a:rPr>
              <a:t>n</a:t>
            </a:r>
            <a:r>
              <a:rPr lang="en-US" b="0" i="0" u="none" strike="noStrike" dirty="0">
                <a:solidFill>
                  <a:srgbClr val="333333"/>
                </a:solidFill>
                <a:effectLst/>
                <a:highlight>
                  <a:srgbClr val="FFFFFF"/>
                </a:highlight>
                <a:latin typeface="PT Serif" panose="020A0603040505020204" pitchFamily="18" charset="77"/>
              </a:rPr>
              <a:t> = 25) received basic genetics instruction first (for 3 weeks) that targeted mechanisms A to C outlined in the section on basic genetics. Then, these classrooms received humane genomics instruction (for 3 weeks) that targeted concepts D to F outlined in the section on humane genomics. The other half of each teacher’s classrooms (</a:t>
            </a:r>
            <a:r>
              <a:rPr lang="en-US" b="0" i="1" u="none" strike="noStrike" dirty="0">
                <a:solidFill>
                  <a:srgbClr val="333333"/>
                </a:solidFill>
                <a:effectLst/>
                <a:latin typeface="PT Serif" panose="020A0603040505020204" pitchFamily="18" charset="77"/>
              </a:rPr>
              <a:t>n</a:t>
            </a:r>
            <a:r>
              <a:rPr lang="en-US" b="0" i="0" u="none" strike="noStrike" dirty="0">
                <a:solidFill>
                  <a:srgbClr val="333333"/>
                </a:solidFill>
                <a:effectLst/>
                <a:highlight>
                  <a:srgbClr val="FFFFFF"/>
                </a:highlight>
                <a:latin typeface="PT Serif" panose="020A0603040505020204" pitchFamily="18" charset="77"/>
              </a:rPr>
              <a:t> = 26) received humane genomics first and then basic genetics instruction, using identical instructional materials for the same duration. </a:t>
            </a:r>
            <a:endParaRPr lang="en-US" altLang="en-US" dirty="0">
              <a:latin typeface="Times" pitchFamily="2" charset="0"/>
              <a:ea typeface="ＭＳ Ｐゴシック" panose="020B0600070205080204" pitchFamily="34" charset="-128"/>
            </a:endParaRPr>
          </a:p>
        </p:txBody>
      </p:sp>
    </p:spTree>
    <p:extLst>
      <p:ext uri="{BB962C8B-B14F-4D97-AF65-F5344CB8AC3E}">
        <p14:creationId xmlns:p14="http://schemas.microsoft.com/office/powerpoint/2010/main" val="32153588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1031">
            <a:extLst>
              <a:ext uri="{FF2B5EF4-FFF2-40B4-BE49-F238E27FC236}">
                <a16:creationId xmlns:a16="http://schemas.microsoft.com/office/drawing/2014/main" id="{6200D31E-0480-6C40-A09D-FFAC4241DE8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B931DDDA-ACDE-414D-92CE-F3C3AEBA9F80}" type="slidenum">
              <a:rPr lang="en-US" altLang="en-US" sz="1200"/>
              <a:pPr/>
              <a:t>4</a:t>
            </a:fld>
            <a:endParaRPr lang="en-US" altLang="en-US" sz="1200"/>
          </a:p>
        </p:txBody>
      </p:sp>
      <p:sp>
        <p:nvSpPr>
          <p:cNvPr id="109570" name="Rectangle 2">
            <a:extLst>
              <a:ext uri="{FF2B5EF4-FFF2-40B4-BE49-F238E27FC236}">
                <a16:creationId xmlns:a16="http://schemas.microsoft.com/office/drawing/2014/main" id="{97097BA9-1B0A-9B42-B106-1FD07D2B99FD}"/>
              </a:ext>
            </a:extLst>
          </p:cNvPr>
          <p:cNvSpPr>
            <a:spLocks noGrp="1" noRot="1" noChangeAspect="1" noChangeArrowheads="1" noTextEdit="1"/>
          </p:cNvSpPr>
          <p:nvPr>
            <p:ph type="sldImg"/>
          </p:nvPr>
        </p:nvSpPr>
        <p:spPr>
          <a:ln/>
        </p:spPr>
      </p:sp>
      <p:sp>
        <p:nvSpPr>
          <p:cNvPr id="109571" name="Rectangle 3">
            <a:extLst>
              <a:ext uri="{FF2B5EF4-FFF2-40B4-BE49-F238E27FC236}">
                <a16:creationId xmlns:a16="http://schemas.microsoft.com/office/drawing/2014/main" id="{01AA515A-6C23-B540-8D9F-E5EC08B6139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a:r>
              <a:rPr lang="en-US" b="0" i="0" u="none" strike="noStrike" dirty="0">
                <a:solidFill>
                  <a:srgbClr val="202124"/>
                </a:solidFill>
                <a:effectLst/>
                <a:highlight>
                  <a:srgbClr val="FFFFFF"/>
                </a:highlight>
                <a:latin typeface="Google Sans"/>
              </a:rPr>
              <a:t>The logit function is mathematically defined as </a:t>
            </a:r>
            <a:r>
              <a:rPr lang="en-US" b="0" i="0" u="none" strike="noStrike" dirty="0">
                <a:solidFill>
                  <a:srgbClr val="040C28"/>
                </a:solidFill>
                <a:effectLst/>
                <a:latin typeface="Google Sans"/>
              </a:rPr>
              <a:t>the logarithm of the odds of the probability p of a certain event occurring</a:t>
            </a:r>
            <a:r>
              <a:rPr lang="en-US" b="0" i="0" u="none" strike="noStrike" dirty="0">
                <a:solidFill>
                  <a:srgbClr val="202124"/>
                </a:solidFill>
                <a:effectLst/>
                <a:highlight>
                  <a:srgbClr val="FFFFFF"/>
                </a:highlight>
                <a:latin typeface="Google Sans"/>
              </a:rPr>
              <a:t>: Logit(p) = log(p / (1 - p)) Here, p represents the probability of the event, and log denotes the natural logarithm.</a:t>
            </a:r>
          </a:p>
          <a:p>
            <a:pPr algn="l"/>
            <a:endParaRPr lang="en-US" b="0" i="0" u="none" strike="noStrike" dirty="0">
              <a:solidFill>
                <a:srgbClr val="202124"/>
              </a:solidFill>
              <a:effectLst/>
              <a:highlight>
                <a:srgbClr val="FFFFFF"/>
              </a:highlight>
              <a:latin typeface="Google Sans"/>
            </a:endParaRPr>
          </a:p>
          <a:p>
            <a:pPr algn="l"/>
            <a:endParaRPr lang="en-US" b="0" i="0" u="none" strike="noStrike" dirty="0">
              <a:solidFill>
                <a:srgbClr val="707070"/>
              </a:solidFill>
              <a:effectLst/>
              <a:latin typeface="roboto" panose="02000000000000000000" pitchFamily="2" charset="0"/>
            </a:endParaRPr>
          </a:p>
          <a:p>
            <a:pPr algn="l"/>
            <a:endParaRPr lang="en-US" b="0" i="0" u="none" strike="noStrike" dirty="0">
              <a:solidFill>
                <a:srgbClr val="707070"/>
              </a:solidFill>
              <a:effectLst/>
              <a:latin typeface="roboto" panose="02000000000000000000" pitchFamily="2" charset="0"/>
            </a:endParaRPr>
          </a:p>
          <a:p>
            <a:pPr eaLnBrk="1" hangingPunct="1"/>
            <a:endParaRPr lang="en-US" altLang="en-US" dirty="0">
              <a:latin typeface="Times" pitchFamily="2" charset="0"/>
              <a:ea typeface="ＭＳ Ｐゴシック" panose="020B0600070205080204" pitchFamily="34" charset="-128"/>
            </a:endParaRPr>
          </a:p>
        </p:txBody>
      </p:sp>
    </p:spTree>
    <p:extLst>
      <p:ext uri="{BB962C8B-B14F-4D97-AF65-F5344CB8AC3E}">
        <p14:creationId xmlns:p14="http://schemas.microsoft.com/office/powerpoint/2010/main" val="16663146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1031">
            <a:extLst>
              <a:ext uri="{FF2B5EF4-FFF2-40B4-BE49-F238E27FC236}">
                <a16:creationId xmlns:a16="http://schemas.microsoft.com/office/drawing/2014/main" id="{6200D31E-0480-6C40-A09D-FFAC4241DE8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B931DDDA-ACDE-414D-92CE-F3C3AEBA9F80}" type="slidenum">
              <a:rPr lang="en-US" altLang="en-US" sz="1200"/>
              <a:pPr/>
              <a:t>5</a:t>
            </a:fld>
            <a:endParaRPr lang="en-US" altLang="en-US" sz="1200"/>
          </a:p>
        </p:txBody>
      </p:sp>
      <p:sp>
        <p:nvSpPr>
          <p:cNvPr id="109570" name="Rectangle 2">
            <a:extLst>
              <a:ext uri="{FF2B5EF4-FFF2-40B4-BE49-F238E27FC236}">
                <a16:creationId xmlns:a16="http://schemas.microsoft.com/office/drawing/2014/main" id="{97097BA9-1B0A-9B42-B106-1FD07D2B99FD}"/>
              </a:ext>
            </a:extLst>
          </p:cNvPr>
          <p:cNvSpPr>
            <a:spLocks noGrp="1" noRot="1" noChangeAspect="1" noChangeArrowheads="1" noTextEdit="1"/>
          </p:cNvSpPr>
          <p:nvPr>
            <p:ph type="sldImg"/>
          </p:nvPr>
        </p:nvSpPr>
        <p:spPr>
          <a:ln/>
        </p:spPr>
      </p:sp>
      <p:sp>
        <p:nvSpPr>
          <p:cNvPr id="109571" name="Rectangle 3">
            <a:extLst>
              <a:ext uri="{FF2B5EF4-FFF2-40B4-BE49-F238E27FC236}">
                <a16:creationId xmlns:a16="http://schemas.microsoft.com/office/drawing/2014/main" id="{01AA515A-6C23-B540-8D9F-E5EC08B6139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a:r>
              <a:rPr lang="en-US" b="0" i="0" u="none" strike="noStrike" dirty="0">
                <a:solidFill>
                  <a:srgbClr val="707070"/>
                </a:solidFill>
                <a:effectLst/>
                <a:latin typeface="roboto" panose="020F0502020204030204" pitchFamily="34" charset="0"/>
              </a:rPr>
              <a:t>Complete case analysis of treatment effects for the crossover trial</a:t>
            </a:r>
          </a:p>
          <a:p>
            <a:pPr algn="l"/>
            <a:r>
              <a:rPr lang="en-US" b="0" i="0" u="none" strike="noStrike" dirty="0">
                <a:solidFill>
                  <a:srgbClr val="707070"/>
                </a:solidFill>
                <a:effectLst/>
                <a:latin typeface="roboto" panose="02000000000000000000" pitchFamily="2" charset="0"/>
              </a:rPr>
              <a:t>Means and Bonferroni-adjusted 95% confidence intervals from a three-level mixed-effects regression are shown for classes that first received humane genomics instruction followed by basic genetics (orange) or basic genetics followed by humane genomics (blue).</a:t>
            </a:r>
          </a:p>
          <a:p>
            <a:pPr eaLnBrk="1" hangingPunct="1"/>
            <a:endParaRPr lang="en-US" altLang="en-US" dirty="0">
              <a:latin typeface="Times" pitchFamily="2" charset="0"/>
              <a:ea typeface="ＭＳ Ｐゴシック" panose="020B0600070205080204" pitchFamily="34" charset="-128"/>
            </a:endParaRPr>
          </a:p>
        </p:txBody>
      </p:sp>
    </p:spTree>
    <p:extLst>
      <p:ext uri="{BB962C8B-B14F-4D97-AF65-F5344CB8AC3E}">
        <p14:creationId xmlns:p14="http://schemas.microsoft.com/office/powerpoint/2010/main" val="29064259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1031">
            <a:extLst>
              <a:ext uri="{FF2B5EF4-FFF2-40B4-BE49-F238E27FC236}">
                <a16:creationId xmlns:a16="http://schemas.microsoft.com/office/drawing/2014/main" id="{6200D31E-0480-6C40-A09D-FFAC4241DE8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B931DDDA-ACDE-414D-92CE-F3C3AEBA9F80}" type="slidenum">
              <a:rPr lang="en-US" altLang="en-US" sz="1200"/>
              <a:pPr/>
              <a:t>6</a:t>
            </a:fld>
            <a:endParaRPr lang="en-US" altLang="en-US" sz="1200"/>
          </a:p>
        </p:txBody>
      </p:sp>
      <p:sp>
        <p:nvSpPr>
          <p:cNvPr id="109570" name="Rectangle 2">
            <a:extLst>
              <a:ext uri="{FF2B5EF4-FFF2-40B4-BE49-F238E27FC236}">
                <a16:creationId xmlns:a16="http://schemas.microsoft.com/office/drawing/2014/main" id="{97097BA9-1B0A-9B42-B106-1FD07D2B99FD}"/>
              </a:ext>
            </a:extLst>
          </p:cNvPr>
          <p:cNvSpPr>
            <a:spLocks noGrp="1" noRot="1" noChangeAspect="1" noChangeArrowheads="1" noTextEdit="1"/>
          </p:cNvSpPr>
          <p:nvPr>
            <p:ph type="sldImg"/>
          </p:nvPr>
        </p:nvSpPr>
        <p:spPr>
          <a:ln/>
        </p:spPr>
      </p:sp>
      <p:sp>
        <p:nvSpPr>
          <p:cNvPr id="109571" name="Rectangle 3">
            <a:extLst>
              <a:ext uri="{FF2B5EF4-FFF2-40B4-BE49-F238E27FC236}">
                <a16:creationId xmlns:a16="http://schemas.microsoft.com/office/drawing/2014/main" id="{01AA515A-6C23-B540-8D9F-E5EC08B6139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a:r>
              <a:rPr lang="en-US" b="0" i="0" u="none" strike="noStrike" dirty="0">
                <a:solidFill>
                  <a:srgbClr val="707070"/>
                </a:solidFill>
                <a:effectLst/>
                <a:latin typeface="roboto" panose="020F0502020204030204" pitchFamily="34" charset="0"/>
              </a:rPr>
              <a:t>Complete case analysis of treatment effects for the crossover trial</a:t>
            </a:r>
          </a:p>
          <a:p>
            <a:pPr algn="l"/>
            <a:r>
              <a:rPr lang="en-US" b="0" i="0" u="none" strike="noStrike" dirty="0">
                <a:solidFill>
                  <a:srgbClr val="707070"/>
                </a:solidFill>
                <a:effectLst/>
                <a:latin typeface="roboto" panose="02000000000000000000" pitchFamily="2" charset="0"/>
              </a:rPr>
              <a:t>Means and Bonferroni-adjusted 95% confidence intervals from a three-level mixed-effects regression are shown for classes that first received humane genomics instruction followed by basic genetics (orange) or basic genetics followed by humane genomics (blue).</a:t>
            </a:r>
          </a:p>
          <a:p>
            <a:pPr eaLnBrk="1" hangingPunct="1"/>
            <a:endParaRPr lang="en-US" altLang="en-US" dirty="0">
              <a:latin typeface="Times" pitchFamily="2" charset="0"/>
              <a:ea typeface="ＭＳ Ｐゴシック" panose="020B0600070205080204" pitchFamily="34" charset="-128"/>
            </a:endParaRPr>
          </a:p>
        </p:txBody>
      </p:sp>
    </p:spTree>
    <p:extLst>
      <p:ext uri="{BB962C8B-B14F-4D97-AF65-F5344CB8AC3E}">
        <p14:creationId xmlns:p14="http://schemas.microsoft.com/office/powerpoint/2010/main" val="13358573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1031">
            <a:extLst>
              <a:ext uri="{FF2B5EF4-FFF2-40B4-BE49-F238E27FC236}">
                <a16:creationId xmlns:a16="http://schemas.microsoft.com/office/drawing/2014/main" id="{6200D31E-0480-6C40-A09D-FFAC4241DE8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B931DDDA-ACDE-414D-92CE-F3C3AEBA9F80}" type="slidenum">
              <a:rPr lang="en-US" altLang="en-US" sz="1200"/>
              <a:pPr/>
              <a:t>7</a:t>
            </a:fld>
            <a:endParaRPr lang="en-US" altLang="en-US" sz="1200"/>
          </a:p>
        </p:txBody>
      </p:sp>
      <p:sp>
        <p:nvSpPr>
          <p:cNvPr id="109570" name="Rectangle 2">
            <a:extLst>
              <a:ext uri="{FF2B5EF4-FFF2-40B4-BE49-F238E27FC236}">
                <a16:creationId xmlns:a16="http://schemas.microsoft.com/office/drawing/2014/main" id="{97097BA9-1B0A-9B42-B106-1FD07D2B99FD}"/>
              </a:ext>
            </a:extLst>
          </p:cNvPr>
          <p:cNvSpPr>
            <a:spLocks noGrp="1" noRot="1" noChangeAspect="1" noChangeArrowheads="1" noTextEdit="1"/>
          </p:cNvSpPr>
          <p:nvPr>
            <p:ph type="sldImg"/>
          </p:nvPr>
        </p:nvSpPr>
        <p:spPr>
          <a:ln/>
        </p:spPr>
      </p:sp>
      <p:sp>
        <p:nvSpPr>
          <p:cNvPr id="109571" name="Rectangle 3">
            <a:extLst>
              <a:ext uri="{FF2B5EF4-FFF2-40B4-BE49-F238E27FC236}">
                <a16:creationId xmlns:a16="http://schemas.microsoft.com/office/drawing/2014/main" id="{01AA515A-6C23-B540-8D9F-E5EC08B6139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a:r>
              <a:rPr lang="en-US" b="0" i="0" u="none" strike="noStrike" dirty="0">
                <a:solidFill>
                  <a:srgbClr val="333333"/>
                </a:solidFill>
                <a:effectLst/>
                <a:highlight>
                  <a:srgbClr val="FFFFFF"/>
                </a:highlight>
                <a:latin typeface="PT Serif" panose="020A0603040505020204" pitchFamily="18" charset="77"/>
              </a:rPr>
              <a:t>First, the curriculum and instruction involved in the humane genomics condition did not define or use the term genetic essentialism. Second, we estimated the presence and magnitude of social desirability bias on the baseline survey in the crossover trial using a method called a list experiment. This method revealed no evidence of socially desirable reporting on the genetic essentialism instrument (see SM).</a:t>
            </a:r>
            <a:endParaRPr lang="en-US" altLang="en-US" dirty="0">
              <a:latin typeface="Times" pitchFamily="2" charset="0"/>
              <a:ea typeface="ＭＳ Ｐゴシック" panose="020B0600070205080204" pitchFamily="34" charset="-128"/>
            </a:endParaRPr>
          </a:p>
        </p:txBody>
      </p:sp>
    </p:spTree>
    <p:extLst>
      <p:ext uri="{BB962C8B-B14F-4D97-AF65-F5344CB8AC3E}">
        <p14:creationId xmlns:p14="http://schemas.microsoft.com/office/powerpoint/2010/main" val="2898761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1031">
            <a:extLst>
              <a:ext uri="{FF2B5EF4-FFF2-40B4-BE49-F238E27FC236}">
                <a16:creationId xmlns:a16="http://schemas.microsoft.com/office/drawing/2014/main" id="{6200D31E-0480-6C40-A09D-FFAC4241DE8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B931DDDA-ACDE-414D-92CE-F3C3AEBA9F80}" type="slidenum">
              <a:rPr lang="en-US" altLang="en-US" sz="1200"/>
              <a:pPr/>
              <a:t>8</a:t>
            </a:fld>
            <a:endParaRPr lang="en-US" altLang="en-US" sz="1200"/>
          </a:p>
        </p:txBody>
      </p:sp>
      <p:sp>
        <p:nvSpPr>
          <p:cNvPr id="109570" name="Rectangle 2">
            <a:extLst>
              <a:ext uri="{FF2B5EF4-FFF2-40B4-BE49-F238E27FC236}">
                <a16:creationId xmlns:a16="http://schemas.microsoft.com/office/drawing/2014/main" id="{97097BA9-1B0A-9B42-B106-1FD07D2B99FD}"/>
              </a:ext>
            </a:extLst>
          </p:cNvPr>
          <p:cNvSpPr>
            <a:spLocks noGrp="1" noRot="1" noChangeAspect="1" noChangeArrowheads="1" noTextEdit="1"/>
          </p:cNvSpPr>
          <p:nvPr>
            <p:ph type="sldImg"/>
          </p:nvPr>
        </p:nvSpPr>
        <p:spPr>
          <a:ln/>
        </p:spPr>
      </p:sp>
      <p:sp>
        <p:nvSpPr>
          <p:cNvPr id="109571" name="Rectangle 3">
            <a:extLst>
              <a:ext uri="{FF2B5EF4-FFF2-40B4-BE49-F238E27FC236}">
                <a16:creationId xmlns:a16="http://schemas.microsoft.com/office/drawing/2014/main" id="{01AA515A-6C23-B540-8D9F-E5EC08B6139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pitchFamily="2" charset="0"/>
              <a:ea typeface="ＭＳ Ｐゴシック" panose="020B0600070205080204" pitchFamily="34" charset="-128"/>
            </a:endParaRPr>
          </a:p>
        </p:txBody>
      </p:sp>
    </p:spTree>
    <p:extLst>
      <p:ext uri="{BB962C8B-B14F-4D97-AF65-F5344CB8AC3E}">
        <p14:creationId xmlns:p14="http://schemas.microsoft.com/office/powerpoint/2010/main" val="17135523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1031">
            <a:extLst>
              <a:ext uri="{FF2B5EF4-FFF2-40B4-BE49-F238E27FC236}">
                <a16:creationId xmlns:a16="http://schemas.microsoft.com/office/drawing/2014/main" id="{6200D31E-0480-6C40-A09D-FFAC4241DE8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B931DDDA-ACDE-414D-92CE-F3C3AEBA9F80}" type="slidenum">
              <a:rPr lang="en-US" altLang="en-US" sz="1200"/>
              <a:pPr/>
              <a:t>9</a:t>
            </a:fld>
            <a:endParaRPr lang="en-US" altLang="en-US" sz="1200"/>
          </a:p>
        </p:txBody>
      </p:sp>
      <p:sp>
        <p:nvSpPr>
          <p:cNvPr id="109570" name="Rectangle 2">
            <a:extLst>
              <a:ext uri="{FF2B5EF4-FFF2-40B4-BE49-F238E27FC236}">
                <a16:creationId xmlns:a16="http://schemas.microsoft.com/office/drawing/2014/main" id="{97097BA9-1B0A-9B42-B106-1FD07D2B99FD}"/>
              </a:ext>
            </a:extLst>
          </p:cNvPr>
          <p:cNvSpPr>
            <a:spLocks noGrp="1" noRot="1" noChangeAspect="1" noChangeArrowheads="1" noTextEdit="1"/>
          </p:cNvSpPr>
          <p:nvPr>
            <p:ph type="sldImg"/>
          </p:nvPr>
        </p:nvSpPr>
        <p:spPr>
          <a:ln/>
        </p:spPr>
      </p:sp>
      <p:sp>
        <p:nvSpPr>
          <p:cNvPr id="109571" name="Rectangle 3">
            <a:extLst>
              <a:ext uri="{FF2B5EF4-FFF2-40B4-BE49-F238E27FC236}">
                <a16:creationId xmlns:a16="http://schemas.microsoft.com/office/drawing/2014/main" id="{01AA515A-6C23-B540-8D9F-E5EC08B6139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pitchFamily="2" charset="0"/>
              <a:ea typeface="ＭＳ Ｐゴシック" panose="020B0600070205080204" pitchFamily="34" charset="-128"/>
            </a:endParaRPr>
          </a:p>
        </p:txBody>
      </p:sp>
    </p:spTree>
    <p:extLst>
      <p:ext uri="{BB962C8B-B14F-4D97-AF65-F5344CB8AC3E}">
        <p14:creationId xmlns:p14="http://schemas.microsoft.com/office/powerpoint/2010/main" val="27470741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F61108-A4CA-44A6-6B11-FA22469EF02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27A8C8F-FC10-8882-AB34-71B337133A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29D488B-B063-AB7A-923C-B39101AFA057}"/>
              </a:ext>
            </a:extLst>
          </p:cNvPr>
          <p:cNvSpPr>
            <a:spLocks noGrp="1"/>
          </p:cNvSpPr>
          <p:nvPr>
            <p:ph type="dt" sz="half" idx="10"/>
          </p:nvPr>
        </p:nvSpPr>
        <p:spPr/>
        <p:txBody>
          <a:bodyPr/>
          <a:lstStyle/>
          <a:p>
            <a:fld id="{F88120F2-C0BB-5440-9D28-C3CE48E3D5C0}" type="datetimeFigureOut">
              <a:rPr lang="en-US" smtClean="0"/>
              <a:t>6/20/24</a:t>
            </a:fld>
            <a:endParaRPr lang="en-US"/>
          </a:p>
        </p:txBody>
      </p:sp>
      <p:sp>
        <p:nvSpPr>
          <p:cNvPr id="5" name="Footer Placeholder 4">
            <a:extLst>
              <a:ext uri="{FF2B5EF4-FFF2-40B4-BE49-F238E27FC236}">
                <a16:creationId xmlns:a16="http://schemas.microsoft.com/office/drawing/2014/main" id="{8E058C9F-8D47-8DBB-9304-104E883688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87402F-1BFB-0834-C307-63939D4A835D}"/>
              </a:ext>
            </a:extLst>
          </p:cNvPr>
          <p:cNvSpPr>
            <a:spLocks noGrp="1"/>
          </p:cNvSpPr>
          <p:nvPr>
            <p:ph type="sldNum" sz="quarter" idx="12"/>
          </p:nvPr>
        </p:nvSpPr>
        <p:spPr/>
        <p:txBody>
          <a:bodyPr/>
          <a:lstStyle/>
          <a:p>
            <a:fld id="{6C4058ED-20E9-3A44-A3B5-2A5CE2DDB134}" type="slidenum">
              <a:rPr lang="en-US" smtClean="0"/>
              <a:t>‹#›</a:t>
            </a:fld>
            <a:endParaRPr lang="en-US"/>
          </a:p>
        </p:txBody>
      </p:sp>
    </p:spTree>
    <p:extLst>
      <p:ext uri="{BB962C8B-B14F-4D97-AF65-F5344CB8AC3E}">
        <p14:creationId xmlns:p14="http://schemas.microsoft.com/office/powerpoint/2010/main" val="2987810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5A375-00D2-B3FD-7E23-F27FD01E76D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8949FC-0ADA-5FB8-217B-04F7CA5C0E1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EF6F1A-B8AA-31C5-F799-005C269DA2E4}"/>
              </a:ext>
            </a:extLst>
          </p:cNvPr>
          <p:cNvSpPr>
            <a:spLocks noGrp="1"/>
          </p:cNvSpPr>
          <p:nvPr>
            <p:ph type="dt" sz="half" idx="10"/>
          </p:nvPr>
        </p:nvSpPr>
        <p:spPr/>
        <p:txBody>
          <a:bodyPr/>
          <a:lstStyle/>
          <a:p>
            <a:fld id="{F88120F2-C0BB-5440-9D28-C3CE48E3D5C0}" type="datetimeFigureOut">
              <a:rPr lang="en-US" smtClean="0"/>
              <a:t>6/20/24</a:t>
            </a:fld>
            <a:endParaRPr lang="en-US"/>
          </a:p>
        </p:txBody>
      </p:sp>
      <p:sp>
        <p:nvSpPr>
          <p:cNvPr id="5" name="Footer Placeholder 4">
            <a:extLst>
              <a:ext uri="{FF2B5EF4-FFF2-40B4-BE49-F238E27FC236}">
                <a16:creationId xmlns:a16="http://schemas.microsoft.com/office/drawing/2014/main" id="{C0BD79E4-9240-B64C-BB58-241A6932C4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B43E97-4D0B-3935-7E56-8EC1F3F2FBBC}"/>
              </a:ext>
            </a:extLst>
          </p:cNvPr>
          <p:cNvSpPr>
            <a:spLocks noGrp="1"/>
          </p:cNvSpPr>
          <p:nvPr>
            <p:ph type="sldNum" sz="quarter" idx="12"/>
          </p:nvPr>
        </p:nvSpPr>
        <p:spPr/>
        <p:txBody>
          <a:bodyPr/>
          <a:lstStyle/>
          <a:p>
            <a:fld id="{6C4058ED-20E9-3A44-A3B5-2A5CE2DDB134}" type="slidenum">
              <a:rPr lang="en-US" smtClean="0"/>
              <a:t>‹#›</a:t>
            </a:fld>
            <a:endParaRPr lang="en-US"/>
          </a:p>
        </p:txBody>
      </p:sp>
    </p:spTree>
    <p:extLst>
      <p:ext uri="{BB962C8B-B14F-4D97-AF65-F5344CB8AC3E}">
        <p14:creationId xmlns:p14="http://schemas.microsoft.com/office/powerpoint/2010/main" val="20827821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C34045E-3E25-1DFF-963D-ECCE59CE6E2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35797F1-0CE6-BA58-BE6E-10EFC5A2988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B9A23A-5E23-8DB9-F848-87DA616F52F0}"/>
              </a:ext>
            </a:extLst>
          </p:cNvPr>
          <p:cNvSpPr>
            <a:spLocks noGrp="1"/>
          </p:cNvSpPr>
          <p:nvPr>
            <p:ph type="dt" sz="half" idx="10"/>
          </p:nvPr>
        </p:nvSpPr>
        <p:spPr/>
        <p:txBody>
          <a:bodyPr/>
          <a:lstStyle/>
          <a:p>
            <a:fld id="{F88120F2-C0BB-5440-9D28-C3CE48E3D5C0}" type="datetimeFigureOut">
              <a:rPr lang="en-US" smtClean="0"/>
              <a:t>6/20/24</a:t>
            </a:fld>
            <a:endParaRPr lang="en-US"/>
          </a:p>
        </p:txBody>
      </p:sp>
      <p:sp>
        <p:nvSpPr>
          <p:cNvPr id="5" name="Footer Placeholder 4">
            <a:extLst>
              <a:ext uri="{FF2B5EF4-FFF2-40B4-BE49-F238E27FC236}">
                <a16:creationId xmlns:a16="http://schemas.microsoft.com/office/drawing/2014/main" id="{4D11EA25-123E-C965-D137-4B46734AA1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9197AA-C5EE-F997-ABEC-F7EEF756AD73}"/>
              </a:ext>
            </a:extLst>
          </p:cNvPr>
          <p:cNvSpPr>
            <a:spLocks noGrp="1"/>
          </p:cNvSpPr>
          <p:nvPr>
            <p:ph type="sldNum" sz="quarter" idx="12"/>
          </p:nvPr>
        </p:nvSpPr>
        <p:spPr/>
        <p:txBody>
          <a:bodyPr/>
          <a:lstStyle/>
          <a:p>
            <a:fld id="{6C4058ED-20E9-3A44-A3B5-2A5CE2DDB134}" type="slidenum">
              <a:rPr lang="en-US" smtClean="0"/>
              <a:t>‹#›</a:t>
            </a:fld>
            <a:endParaRPr lang="en-US"/>
          </a:p>
        </p:txBody>
      </p:sp>
    </p:spTree>
    <p:extLst>
      <p:ext uri="{BB962C8B-B14F-4D97-AF65-F5344CB8AC3E}">
        <p14:creationId xmlns:p14="http://schemas.microsoft.com/office/powerpoint/2010/main" val="2210250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64AA6-E2DB-5935-AE0C-D4895C3E46E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B2B43F-D1C0-9945-8969-67A51B0531B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2C6F67-53F6-6397-3AA7-C8D8DFB13040}"/>
              </a:ext>
            </a:extLst>
          </p:cNvPr>
          <p:cNvSpPr>
            <a:spLocks noGrp="1"/>
          </p:cNvSpPr>
          <p:nvPr>
            <p:ph type="dt" sz="half" idx="10"/>
          </p:nvPr>
        </p:nvSpPr>
        <p:spPr/>
        <p:txBody>
          <a:bodyPr/>
          <a:lstStyle/>
          <a:p>
            <a:fld id="{F88120F2-C0BB-5440-9D28-C3CE48E3D5C0}" type="datetimeFigureOut">
              <a:rPr lang="en-US" smtClean="0"/>
              <a:t>6/20/24</a:t>
            </a:fld>
            <a:endParaRPr lang="en-US"/>
          </a:p>
        </p:txBody>
      </p:sp>
      <p:sp>
        <p:nvSpPr>
          <p:cNvPr id="5" name="Footer Placeholder 4">
            <a:extLst>
              <a:ext uri="{FF2B5EF4-FFF2-40B4-BE49-F238E27FC236}">
                <a16:creationId xmlns:a16="http://schemas.microsoft.com/office/drawing/2014/main" id="{DFAAA16F-EB15-7CD0-B528-777D91C324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BB593F-927B-F6C6-918B-5F73BC31FE2C}"/>
              </a:ext>
            </a:extLst>
          </p:cNvPr>
          <p:cNvSpPr>
            <a:spLocks noGrp="1"/>
          </p:cNvSpPr>
          <p:nvPr>
            <p:ph type="sldNum" sz="quarter" idx="12"/>
          </p:nvPr>
        </p:nvSpPr>
        <p:spPr/>
        <p:txBody>
          <a:bodyPr/>
          <a:lstStyle/>
          <a:p>
            <a:fld id="{6C4058ED-20E9-3A44-A3B5-2A5CE2DDB134}" type="slidenum">
              <a:rPr lang="en-US" smtClean="0"/>
              <a:t>‹#›</a:t>
            </a:fld>
            <a:endParaRPr lang="en-US"/>
          </a:p>
        </p:txBody>
      </p:sp>
    </p:spTree>
    <p:extLst>
      <p:ext uri="{BB962C8B-B14F-4D97-AF65-F5344CB8AC3E}">
        <p14:creationId xmlns:p14="http://schemas.microsoft.com/office/powerpoint/2010/main" val="39224916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71630B-AC03-3363-D68D-91232F2A86C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934C00F-49F6-AADF-4CEB-AE51EB5C1AC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6A568B1-7B11-59E7-ED23-18AE57C5AE5C}"/>
              </a:ext>
            </a:extLst>
          </p:cNvPr>
          <p:cNvSpPr>
            <a:spLocks noGrp="1"/>
          </p:cNvSpPr>
          <p:nvPr>
            <p:ph type="dt" sz="half" idx="10"/>
          </p:nvPr>
        </p:nvSpPr>
        <p:spPr/>
        <p:txBody>
          <a:bodyPr/>
          <a:lstStyle/>
          <a:p>
            <a:fld id="{F88120F2-C0BB-5440-9D28-C3CE48E3D5C0}" type="datetimeFigureOut">
              <a:rPr lang="en-US" smtClean="0"/>
              <a:t>6/20/24</a:t>
            </a:fld>
            <a:endParaRPr lang="en-US"/>
          </a:p>
        </p:txBody>
      </p:sp>
      <p:sp>
        <p:nvSpPr>
          <p:cNvPr id="5" name="Footer Placeholder 4">
            <a:extLst>
              <a:ext uri="{FF2B5EF4-FFF2-40B4-BE49-F238E27FC236}">
                <a16:creationId xmlns:a16="http://schemas.microsoft.com/office/drawing/2014/main" id="{7B73C10E-3BBA-D37F-AA83-B954D950FA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00CBD3-3081-E94D-EAF5-552FAD5C8A3E}"/>
              </a:ext>
            </a:extLst>
          </p:cNvPr>
          <p:cNvSpPr>
            <a:spLocks noGrp="1"/>
          </p:cNvSpPr>
          <p:nvPr>
            <p:ph type="sldNum" sz="quarter" idx="12"/>
          </p:nvPr>
        </p:nvSpPr>
        <p:spPr/>
        <p:txBody>
          <a:bodyPr/>
          <a:lstStyle/>
          <a:p>
            <a:fld id="{6C4058ED-20E9-3A44-A3B5-2A5CE2DDB134}" type="slidenum">
              <a:rPr lang="en-US" smtClean="0"/>
              <a:t>‹#›</a:t>
            </a:fld>
            <a:endParaRPr lang="en-US"/>
          </a:p>
        </p:txBody>
      </p:sp>
    </p:spTree>
    <p:extLst>
      <p:ext uri="{BB962C8B-B14F-4D97-AF65-F5344CB8AC3E}">
        <p14:creationId xmlns:p14="http://schemas.microsoft.com/office/powerpoint/2010/main" val="12862339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E1D94-B3AD-22CF-2237-1D25904160C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903833C-5612-C018-47F5-B2B7598D9C3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178D323-13D3-3903-932B-1F96AE97F0A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153D86B-9078-211C-F477-65A9C0555C17}"/>
              </a:ext>
            </a:extLst>
          </p:cNvPr>
          <p:cNvSpPr>
            <a:spLocks noGrp="1"/>
          </p:cNvSpPr>
          <p:nvPr>
            <p:ph type="dt" sz="half" idx="10"/>
          </p:nvPr>
        </p:nvSpPr>
        <p:spPr/>
        <p:txBody>
          <a:bodyPr/>
          <a:lstStyle/>
          <a:p>
            <a:fld id="{F88120F2-C0BB-5440-9D28-C3CE48E3D5C0}" type="datetimeFigureOut">
              <a:rPr lang="en-US" smtClean="0"/>
              <a:t>6/20/24</a:t>
            </a:fld>
            <a:endParaRPr lang="en-US"/>
          </a:p>
        </p:txBody>
      </p:sp>
      <p:sp>
        <p:nvSpPr>
          <p:cNvPr id="6" name="Footer Placeholder 5">
            <a:extLst>
              <a:ext uri="{FF2B5EF4-FFF2-40B4-BE49-F238E27FC236}">
                <a16:creationId xmlns:a16="http://schemas.microsoft.com/office/drawing/2014/main" id="{938DC9A8-BE4C-585E-ED0C-E96842A54D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7C45EF-EB9E-D034-3289-A1C7499E8C03}"/>
              </a:ext>
            </a:extLst>
          </p:cNvPr>
          <p:cNvSpPr>
            <a:spLocks noGrp="1"/>
          </p:cNvSpPr>
          <p:nvPr>
            <p:ph type="sldNum" sz="quarter" idx="12"/>
          </p:nvPr>
        </p:nvSpPr>
        <p:spPr/>
        <p:txBody>
          <a:bodyPr/>
          <a:lstStyle/>
          <a:p>
            <a:fld id="{6C4058ED-20E9-3A44-A3B5-2A5CE2DDB134}" type="slidenum">
              <a:rPr lang="en-US" smtClean="0"/>
              <a:t>‹#›</a:t>
            </a:fld>
            <a:endParaRPr lang="en-US"/>
          </a:p>
        </p:txBody>
      </p:sp>
    </p:spTree>
    <p:extLst>
      <p:ext uri="{BB962C8B-B14F-4D97-AF65-F5344CB8AC3E}">
        <p14:creationId xmlns:p14="http://schemas.microsoft.com/office/powerpoint/2010/main" val="20455465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1870A-7BE8-174F-7DD3-C22A2AEABE8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BA6BD46-C8F5-D224-645E-4BCB855D4ED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B9290DA-0D06-A1B9-D143-F93F1F99FF8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B589F4-33F6-C92E-579A-A6C9410365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F0AC3CD-F11F-1379-3E2C-B067A1E18F4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124B805-2568-8E72-767E-FD5FDD76C168}"/>
              </a:ext>
            </a:extLst>
          </p:cNvPr>
          <p:cNvSpPr>
            <a:spLocks noGrp="1"/>
          </p:cNvSpPr>
          <p:nvPr>
            <p:ph type="dt" sz="half" idx="10"/>
          </p:nvPr>
        </p:nvSpPr>
        <p:spPr/>
        <p:txBody>
          <a:bodyPr/>
          <a:lstStyle/>
          <a:p>
            <a:fld id="{F88120F2-C0BB-5440-9D28-C3CE48E3D5C0}" type="datetimeFigureOut">
              <a:rPr lang="en-US" smtClean="0"/>
              <a:t>6/20/24</a:t>
            </a:fld>
            <a:endParaRPr lang="en-US"/>
          </a:p>
        </p:txBody>
      </p:sp>
      <p:sp>
        <p:nvSpPr>
          <p:cNvPr id="8" name="Footer Placeholder 7">
            <a:extLst>
              <a:ext uri="{FF2B5EF4-FFF2-40B4-BE49-F238E27FC236}">
                <a16:creationId xmlns:a16="http://schemas.microsoft.com/office/drawing/2014/main" id="{FC9FB16C-E829-8F4A-884D-89D2FC3B7C8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1397086-19BF-866E-377A-C0CCB1C87C0C}"/>
              </a:ext>
            </a:extLst>
          </p:cNvPr>
          <p:cNvSpPr>
            <a:spLocks noGrp="1"/>
          </p:cNvSpPr>
          <p:nvPr>
            <p:ph type="sldNum" sz="quarter" idx="12"/>
          </p:nvPr>
        </p:nvSpPr>
        <p:spPr/>
        <p:txBody>
          <a:bodyPr/>
          <a:lstStyle/>
          <a:p>
            <a:fld id="{6C4058ED-20E9-3A44-A3B5-2A5CE2DDB134}" type="slidenum">
              <a:rPr lang="en-US" smtClean="0"/>
              <a:t>‹#›</a:t>
            </a:fld>
            <a:endParaRPr lang="en-US"/>
          </a:p>
        </p:txBody>
      </p:sp>
    </p:spTree>
    <p:extLst>
      <p:ext uri="{BB962C8B-B14F-4D97-AF65-F5344CB8AC3E}">
        <p14:creationId xmlns:p14="http://schemas.microsoft.com/office/powerpoint/2010/main" val="2449041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D9699-CA9F-25C0-E130-2DBC9AD763E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BA3CFE2-2A2D-CE6E-5248-7E4B884FE4FC}"/>
              </a:ext>
            </a:extLst>
          </p:cNvPr>
          <p:cNvSpPr>
            <a:spLocks noGrp="1"/>
          </p:cNvSpPr>
          <p:nvPr>
            <p:ph type="dt" sz="half" idx="10"/>
          </p:nvPr>
        </p:nvSpPr>
        <p:spPr/>
        <p:txBody>
          <a:bodyPr/>
          <a:lstStyle/>
          <a:p>
            <a:fld id="{F88120F2-C0BB-5440-9D28-C3CE48E3D5C0}" type="datetimeFigureOut">
              <a:rPr lang="en-US" smtClean="0"/>
              <a:t>6/20/24</a:t>
            </a:fld>
            <a:endParaRPr lang="en-US"/>
          </a:p>
        </p:txBody>
      </p:sp>
      <p:sp>
        <p:nvSpPr>
          <p:cNvPr id="4" name="Footer Placeholder 3">
            <a:extLst>
              <a:ext uri="{FF2B5EF4-FFF2-40B4-BE49-F238E27FC236}">
                <a16:creationId xmlns:a16="http://schemas.microsoft.com/office/drawing/2014/main" id="{D8D2CA98-DA57-A1A0-E796-AAE046D7C5B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A14F04-84C5-8D5D-DCC1-7B74AAED77E3}"/>
              </a:ext>
            </a:extLst>
          </p:cNvPr>
          <p:cNvSpPr>
            <a:spLocks noGrp="1"/>
          </p:cNvSpPr>
          <p:nvPr>
            <p:ph type="sldNum" sz="quarter" idx="12"/>
          </p:nvPr>
        </p:nvSpPr>
        <p:spPr/>
        <p:txBody>
          <a:bodyPr/>
          <a:lstStyle/>
          <a:p>
            <a:fld id="{6C4058ED-20E9-3A44-A3B5-2A5CE2DDB134}" type="slidenum">
              <a:rPr lang="en-US" smtClean="0"/>
              <a:t>‹#›</a:t>
            </a:fld>
            <a:endParaRPr lang="en-US"/>
          </a:p>
        </p:txBody>
      </p:sp>
    </p:spTree>
    <p:extLst>
      <p:ext uri="{BB962C8B-B14F-4D97-AF65-F5344CB8AC3E}">
        <p14:creationId xmlns:p14="http://schemas.microsoft.com/office/powerpoint/2010/main" val="2142441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B1D17D-A440-B8D2-1316-4BC288EA0D17}"/>
              </a:ext>
            </a:extLst>
          </p:cNvPr>
          <p:cNvSpPr>
            <a:spLocks noGrp="1"/>
          </p:cNvSpPr>
          <p:nvPr>
            <p:ph type="dt" sz="half" idx="10"/>
          </p:nvPr>
        </p:nvSpPr>
        <p:spPr/>
        <p:txBody>
          <a:bodyPr/>
          <a:lstStyle/>
          <a:p>
            <a:fld id="{F88120F2-C0BB-5440-9D28-C3CE48E3D5C0}" type="datetimeFigureOut">
              <a:rPr lang="en-US" smtClean="0"/>
              <a:t>6/20/24</a:t>
            </a:fld>
            <a:endParaRPr lang="en-US"/>
          </a:p>
        </p:txBody>
      </p:sp>
      <p:sp>
        <p:nvSpPr>
          <p:cNvPr id="3" name="Footer Placeholder 2">
            <a:extLst>
              <a:ext uri="{FF2B5EF4-FFF2-40B4-BE49-F238E27FC236}">
                <a16:creationId xmlns:a16="http://schemas.microsoft.com/office/drawing/2014/main" id="{E69C4D60-9A93-3C41-3BAC-93BB242477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661D5C5-6D6A-DCE7-B5EB-5507C41206AB}"/>
              </a:ext>
            </a:extLst>
          </p:cNvPr>
          <p:cNvSpPr>
            <a:spLocks noGrp="1"/>
          </p:cNvSpPr>
          <p:nvPr>
            <p:ph type="sldNum" sz="quarter" idx="12"/>
          </p:nvPr>
        </p:nvSpPr>
        <p:spPr/>
        <p:txBody>
          <a:bodyPr/>
          <a:lstStyle/>
          <a:p>
            <a:fld id="{6C4058ED-20E9-3A44-A3B5-2A5CE2DDB134}" type="slidenum">
              <a:rPr lang="en-US" smtClean="0"/>
              <a:t>‹#›</a:t>
            </a:fld>
            <a:endParaRPr lang="en-US"/>
          </a:p>
        </p:txBody>
      </p:sp>
    </p:spTree>
    <p:extLst>
      <p:ext uri="{BB962C8B-B14F-4D97-AF65-F5344CB8AC3E}">
        <p14:creationId xmlns:p14="http://schemas.microsoft.com/office/powerpoint/2010/main" val="33326257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63525-B099-F6E0-AB2B-ED0D944D53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D3C90E9-3C97-BCD2-FD34-26BA55A1C5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3C56BB8-5B5C-0713-3F1D-B56A807BDD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BF2BD3F-0ED3-D8CB-92A8-88A1519F4B6B}"/>
              </a:ext>
            </a:extLst>
          </p:cNvPr>
          <p:cNvSpPr>
            <a:spLocks noGrp="1"/>
          </p:cNvSpPr>
          <p:nvPr>
            <p:ph type="dt" sz="half" idx="10"/>
          </p:nvPr>
        </p:nvSpPr>
        <p:spPr/>
        <p:txBody>
          <a:bodyPr/>
          <a:lstStyle/>
          <a:p>
            <a:fld id="{F88120F2-C0BB-5440-9D28-C3CE48E3D5C0}" type="datetimeFigureOut">
              <a:rPr lang="en-US" smtClean="0"/>
              <a:t>6/20/24</a:t>
            </a:fld>
            <a:endParaRPr lang="en-US"/>
          </a:p>
        </p:txBody>
      </p:sp>
      <p:sp>
        <p:nvSpPr>
          <p:cNvPr id="6" name="Footer Placeholder 5">
            <a:extLst>
              <a:ext uri="{FF2B5EF4-FFF2-40B4-BE49-F238E27FC236}">
                <a16:creationId xmlns:a16="http://schemas.microsoft.com/office/drawing/2014/main" id="{17D90A24-1F47-7FC9-3761-082EF070F7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551E93E-FFD1-14FA-CEBC-C89D5B92F8DE}"/>
              </a:ext>
            </a:extLst>
          </p:cNvPr>
          <p:cNvSpPr>
            <a:spLocks noGrp="1"/>
          </p:cNvSpPr>
          <p:nvPr>
            <p:ph type="sldNum" sz="quarter" idx="12"/>
          </p:nvPr>
        </p:nvSpPr>
        <p:spPr/>
        <p:txBody>
          <a:bodyPr/>
          <a:lstStyle/>
          <a:p>
            <a:fld id="{6C4058ED-20E9-3A44-A3B5-2A5CE2DDB134}" type="slidenum">
              <a:rPr lang="en-US" smtClean="0"/>
              <a:t>‹#›</a:t>
            </a:fld>
            <a:endParaRPr lang="en-US"/>
          </a:p>
        </p:txBody>
      </p:sp>
    </p:spTree>
    <p:extLst>
      <p:ext uri="{BB962C8B-B14F-4D97-AF65-F5344CB8AC3E}">
        <p14:creationId xmlns:p14="http://schemas.microsoft.com/office/powerpoint/2010/main" val="19118881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58B2FB-EBC4-E1BB-B4F6-D72C69CC8C2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1A559AD-34C5-D2D1-CE79-D082F918842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C77D197-D52C-32C7-13B0-1989609478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D9153F5-C1FD-357C-4103-30F0CB4510F0}"/>
              </a:ext>
            </a:extLst>
          </p:cNvPr>
          <p:cNvSpPr>
            <a:spLocks noGrp="1"/>
          </p:cNvSpPr>
          <p:nvPr>
            <p:ph type="dt" sz="half" idx="10"/>
          </p:nvPr>
        </p:nvSpPr>
        <p:spPr/>
        <p:txBody>
          <a:bodyPr/>
          <a:lstStyle/>
          <a:p>
            <a:fld id="{F88120F2-C0BB-5440-9D28-C3CE48E3D5C0}" type="datetimeFigureOut">
              <a:rPr lang="en-US" smtClean="0"/>
              <a:t>6/20/24</a:t>
            </a:fld>
            <a:endParaRPr lang="en-US"/>
          </a:p>
        </p:txBody>
      </p:sp>
      <p:sp>
        <p:nvSpPr>
          <p:cNvPr id="6" name="Footer Placeholder 5">
            <a:extLst>
              <a:ext uri="{FF2B5EF4-FFF2-40B4-BE49-F238E27FC236}">
                <a16:creationId xmlns:a16="http://schemas.microsoft.com/office/drawing/2014/main" id="{994B127E-EEE7-B228-1B86-0914AB1F5C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55FD56-019D-54C1-BFD8-1C13D6E7F02F}"/>
              </a:ext>
            </a:extLst>
          </p:cNvPr>
          <p:cNvSpPr>
            <a:spLocks noGrp="1"/>
          </p:cNvSpPr>
          <p:nvPr>
            <p:ph type="sldNum" sz="quarter" idx="12"/>
          </p:nvPr>
        </p:nvSpPr>
        <p:spPr/>
        <p:txBody>
          <a:bodyPr/>
          <a:lstStyle/>
          <a:p>
            <a:fld id="{6C4058ED-20E9-3A44-A3B5-2A5CE2DDB134}" type="slidenum">
              <a:rPr lang="en-US" smtClean="0"/>
              <a:t>‹#›</a:t>
            </a:fld>
            <a:endParaRPr lang="en-US"/>
          </a:p>
        </p:txBody>
      </p:sp>
    </p:spTree>
    <p:extLst>
      <p:ext uri="{BB962C8B-B14F-4D97-AF65-F5344CB8AC3E}">
        <p14:creationId xmlns:p14="http://schemas.microsoft.com/office/powerpoint/2010/main" val="36920807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790305-B8C2-EA4D-E5AA-994FF4CFF5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64E749A-9CA8-5017-FF09-B7593A5D44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A1FE14-EEDE-2624-C180-667D2E65A1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8120F2-C0BB-5440-9D28-C3CE48E3D5C0}" type="datetimeFigureOut">
              <a:rPr lang="en-US" smtClean="0"/>
              <a:t>6/20/24</a:t>
            </a:fld>
            <a:endParaRPr lang="en-US"/>
          </a:p>
        </p:txBody>
      </p:sp>
      <p:sp>
        <p:nvSpPr>
          <p:cNvPr id="5" name="Footer Placeholder 4">
            <a:extLst>
              <a:ext uri="{FF2B5EF4-FFF2-40B4-BE49-F238E27FC236}">
                <a16:creationId xmlns:a16="http://schemas.microsoft.com/office/drawing/2014/main" id="{0DB7B63D-F7EA-6CBC-D3C7-5AB20B444C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BFDDA14-1C68-6FAD-8BD7-2462DB1F495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4058ED-20E9-3A44-A3B5-2A5CE2DDB134}" type="slidenum">
              <a:rPr lang="en-US" smtClean="0"/>
              <a:t>‹#›</a:t>
            </a:fld>
            <a:endParaRPr lang="en-US"/>
          </a:p>
        </p:txBody>
      </p:sp>
    </p:spTree>
    <p:extLst>
      <p:ext uri="{BB962C8B-B14F-4D97-AF65-F5344CB8AC3E}">
        <p14:creationId xmlns:p14="http://schemas.microsoft.com/office/powerpoint/2010/main" val="29870640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doi.org/10.1126/science.adi7895" TargetMode="External"/><Relationship Id="rId7" Type="http://schemas.openxmlformats.org/officeDocument/2006/relationships/hyperlink" Target="https://doi.org/10.1007/s11191-022-00361-z"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doi.org/10.1007/s11191-017-9900-8" TargetMode="External"/><Relationship Id="rId5" Type="http://schemas.openxmlformats.org/officeDocument/2006/relationships/hyperlink" Target="https://doi.org/10.1002/tea.21670" TargetMode="External"/><Relationship Id="rId4" Type="http://schemas.openxmlformats.org/officeDocument/2006/relationships/hyperlink" Target="https://doi.org/10.1016/j.xhgg.2021.100058"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4B0E517-7058-8003-F080-55B5F1044ADC}"/>
              </a:ext>
            </a:extLst>
          </p:cNvPr>
          <p:cNvSpPr txBox="1"/>
          <p:nvPr/>
        </p:nvSpPr>
        <p:spPr>
          <a:xfrm>
            <a:off x="1860603" y="1083366"/>
            <a:ext cx="8085996" cy="584775"/>
          </a:xfrm>
          <a:prstGeom prst="rect">
            <a:avLst/>
          </a:prstGeom>
          <a:noFill/>
        </p:spPr>
        <p:txBody>
          <a:bodyPr wrap="none" rtlCol="0">
            <a:spAutoFit/>
          </a:bodyPr>
          <a:lstStyle/>
          <a:p>
            <a:r>
              <a:rPr lang="en-US" sz="3200" dirty="0"/>
              <a:t>SOME STRATEGIES FOR NOT TEACHING RACISM</a:t>
            </a:r>
          </a:p>
        </p:txBody>
      </p:sp>
      <p:sp>
        <p:nvSpPr>
          <p:cNvPr id="5" name="TextBox 4">
            <a:extLst>
              <a:ext uri="{FF2B5EF4-FFF2-40B4-BE49-F238E27FC236}">
                <a16:creationId xmlns:a16="http://schemas.microsoft.com/office/drawing/2014/main" id="{8B17BD6F-AF42-BBD8-D407-35537F36E89F}"/>
              </a:ext>
            </a:extLst>
          </p:cNvPr>
          <p:cNvSpPr txBox="1"/>
          <p:nvPr/>
        </p:nvSpPr>
        <p:spPr>
          <a:xfrm>
            <a:off x="4015637" y="2782669"/>
            <a:ext cx="3358483" cy="646331"/>
          </a:xfrm>
          <a:prstGeom prst="rect">
            <a:avLst/>
          </a:prstGeom>
          <a:noFill/>
        </p:spPr>
        <p:txBody>
          <a:bodyPr wrap="none" rtlCol="0">
            <a:spAutoFit/>
          </a:bodyPr>
          <a:lstStyle/>
          <a:p>
            <a:r>
              <a:rPr lang="en-US" dirty="0"/>
              <a:t>Phoebe </a:t>
            </a:r>
            <a:r>
              <a:rPr lang="en-US" dirty="0" err="1"/>
              <a:t>Lostroh</a:t>
            </a:r>
            <a:r>
              <a:rPr lang="en-US" dirty="0"/>
              <a:t>, Colorado College</a:t>
            </a:r>
          </a:p>
          <a:p>
            <a:r>
              <a:rPr lang="en-US" dirty="0"/>
              <a:t>Leslie Gregg-Jolly, Grinnell College</a:t>
            </a:r>
          </a:p>
        </p:txBody>
      </p:sp>
    </p:spTree>
    <p:extLst>
      <p:ext uri="{BB962C8B-B14F-4D97-AF65-F5344CB8AC3E}">
        <p14:creationId xmlns:p14="http://schemas.microsoft.com/office/powerpoint/2010/main" val="30309062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895D31B-128C-4C49-3BEA-217E75FD26FE}"/>
              </a:ext>
            </a:extLst>
          </p:cNvPr>
          <p:cNvPicPr>
            <a:picLocks noChangeAspect="1"/>
          </p:cNvPicPr>
          <p:nvPr/>
        </p:nvPicPr>
        <p:blipFill>
          <a:blip r:embed="rId2"/>
          <a:stretch>
            <a:fillRect/>
          </a:stretch>
        </p:blipFill>
        <p:spPr>
          <a:xfrm>
            <a:off x="2005054" y="0"/>
            <a:ext cx="8181892" cy="6858000"/>
          </a:xfrm>
          <a:prstGeom prst="rect">
            <a:avLst/>
          </a:prstGeom>
        </p:spPr>
      </p:pic>
      <p:sp>
        <p:nvSpPr>
          <p:cNvPr id="5" name="TextBox 4">
            <a:extLst>
              <a:ext uri="{FF2B5EF4-FFF2-40B4-BE49-F238E27FC236}">
                <a16:creationId xmlns:a16="http://schemas.microsoft.com/office/drawing/2014/main" id="{5E26480C-39F9-7C7E-F668-821323329714}"/>
              </a:ext>
            </a:extLst>
          </p:cNvPr>
          <p:cNvSpPr txBox="1"/>
          <p:nvPr/>
        </p:nvSpPr>
        <p:spPr>
          <a:xfrm>
            <a:off x="8476734" y="6474941"/>
            <a:ext cx="4328713" cy="276999"/>
          </a:xfrm>
          <a:prstGeom prst="rect">
            <a:avLst/>
          </a:prstGeom>
          <a:noFill/>
        </p:spPr>
        <p:txBody>
          <a:bodyPr wrap="square">
            <a:spAutoFit/>
          </a:bodyPr>
          <a:lstStyle/>
          <a:p>
            <a:r>
              <a:rPr lang="en-US" sz="1200" dirty="0"/>
              <a:t>https://</a:t>
            </a:r>
            <a:r>
              <a:rPr lang="en-US" sz="1200" dirty="0" err="1"/>
              <a:t>www.nejm.org</a:t>
            </a:r>
            <a:r>
              <a:rPr lang="en-US" sz="1200" dirty="0"/>
              <a:t>/</a:t>
            </a:r>
            <a:r>
              <a:rPr lang="en-US" sz="1200" dirty="0" err="1"/>
              <a:t>doi</a:t>
            </a:r>
            <a:r>
              <a:rPr lang="en-US" sz="1200" dirty="0"/>
              <a:t>/full/10.1056/NEJMms2025768</a:t>
            </a:r>
          </a:p>
        </p:txBody>
      </p:sp>
    </p:spTree>
    <p:extLst>
      <p:ext uri="{BB962C8B-B14F-4D97-AF65-F5344CB8AC3E}">
        <p14:creationId xmlns:p14="http://schemas.microsoft.com/office/powerpoint/2010/main" val="6302448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B5BD5B9-2743-BE5F-5B35-8097A92836D7}"/>
              </a:ext>
            </a:extLst>
          </p:cNvPr>
          <p:cNvPicPr>
            <a:picLocks noChangeAspect="1"/>
          </p:cNvPicPr>
          <p:nvPr/>
        </p:nvPicPr>
        <p:blipFill>
          <a:blip r:embed="rId2"/>
          <a:stretch>
            <a:fillRect/>
          </a:stretch>
        </p:blipFill>
        <p:spPr>
          <a:xfrm>
            <a:off x="5756237" y="121688"/>
            <a:ext cx="4325803" cy="6281530"/>
          </a:xfrm>
          <a:prstGeom prst="rect">
            <a:avLst/>
          </a:prstGeom>
        </p:spPr>
      </p:pic>
      <p:pic>
        <p:nvPicPr>
          <p:cNvPr id="1026" name="Picture 2" descr="Using Population Descriptors in Genetics and Genomics Research: A New Framework for an Evolving Field">
            <a:extLst>
              <a:ext uri="{FF2B5EF4-FFF2-40B4-BE49-F238E27FC236}">
                <a16:creationId xmlns:a16="http://schemas.microsoft.com/office/drawing/2014/main" id="{F5CA4F21-FCB5-8AF7-5D28-C469D2ACE2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173" y="0"/>
            <a:ext cx="457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C29D9EC-E579-373F-6330-D3DA0B64BE75}"/>
              </a:ext>
            </a:extLst>
          </p:cNvPr>
          <p:cNvSpPr txBox="1"/>
          <p:nvPr/>
        </p:nvSpPr>
        <p:spPr>
          <a:xfrm>
            <a:off x="6527725" y="6457890"/>
            <a:ext cx="6098058" cy="400110"/>
          </a:xfrm>
          <a:prstGeom prst="rect">
            <a:avLst/>
          </a:prstGeom>
          <a:noFill/>
        </p:spPr>
        <p:txBody>
          <a:bodyPr wrap="square">
            <a:spAutoFit/>
          </a:bodyPr>
          <a:lstStyle/>
          <a:p>
            <a:r>
              <a:rPr lang="en-US" sz="1000" dirty="0"/>
              <a:t>https://</a:t>
            </a:r>
            <a:r>
              <a:rPr lang="en-US" sz="1000" dirty="0" err="1"/>
              <a:t>nap.nationalacademies.org</a:t>
            </a:r>
            <a:r>
              <a:rPr lang="en-US" sz="1000" dirty="0"/>
              <a:t>/catalog/26902/using-population-descriptors-in-genetics-and-genomics-research-a-new</a:t>
            </a:r>
          </a:p>
        </p:txBody>
      </p:sp>
      <p:sp>
        <p:nvSpPr>
          <p:cNvPr id="3" name="TextBox 2">
            <a:extLst>
              <a:ext uri="{FF2B5EF4-FFF2-40B4-BE49-F238E27FC236}">
                <a16:creationId xmlns:a16="http://schemas.microsoft.com/office/drawing/2014/main" id="{915BBD71-EBC2-0A17-DB59-E980C48B8447}"/>
              </a:ext>
            </a:extLst>
          </p:cNvPr>
          <p:cNvSpPr txBox="1"/>
          <p:nvPr/>
        </p:nvSpPr>
        <p:spPr>
          <a:xfrm>
            <a:off x="10485783" y="308113"/>
            <a:ext cx="652743" cy="369332"/>
          </a:xfrm>
          <a:prstGeom prst="rect">
            <a:avLst/>
          </a:prstGeom>
          <a:noFill/>
        </p:spPr>
        <p:txBody>
          <a:bodyPr wrap="none" rtlCol="0">
            <a:spAutoFit/>
          </a:bodyPr>
          <a:lstStyle/>
          <a:p>
            <a:r>
              <a:rPr lang="en-US" dirty="0"/>
              <a:t>2023</a:t>
            </a:r>
          </a:p>
        </p:txBody>
      </p:sp>
    </p:spTree>
    <p:extLst>
      <p:ext uri="{BB962C8B-B14F-4D97-AF65-F5344CB8AC3E}">
        <p14:creationId xmlns:p14="http://schemas.microsoft.com/office/powerpoint/2010/main" val="2768371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1807F21-7089-83B9-4935-1E281043A34A}"/>
              </a:ext>
            </a:extLst>
          </p:cNvPr>
          <p:cNvPicPr>
            <a:picLocks noChangeAspect="1"/>
          </p:cNvPicPr>
          <p:nvPr/>
        </p:nvPicPr>
        <p:blipFill>
          <a:blip r:embed="rId2"/>
          <a:stretch>
            <a:fillRect/>
          </a:stretch>
        </p:blipFill>
        <p:spPr>
          <a:xfrm>
            <a:off x="3674195" y="139463"/>
            <a:ext cx="4843610" cy="6579073"/>
          </a:xfrm>
          <a:prstGeom prst="rect">
            <a:avLst/>
          </a:prstGeom>
        </p:spPr>
      </p:pic>
      <p:sp>
        <p:nvSpPr>
          <p:cNvPr id="5" name="TextBox 4">
            <a:extLst>
              <a:ext uri="{FF2B5EF4-FFF2-40B4-BE49-F238E27FC236}">
                <a16:creationId xmlns:a16="http://schemas.microsoft.com/office/drawing/2014/main" id="{2C0F9535-421C-EDA1-4505-2F4959368F19}"/>
              </a:ext>
            </a:extLst>
          </p:cNvPr>
          <p:cNvSpPr txBox="1"/>
          <p:nvPr/>
        </p:nvSpPr>
        <p:spPr>
          <a:xfrm>
            <a:off x="9074425" y="5774635"/>
            <a:ext cx="2735745" cy="553998"/>
          </a:xfrm>
          <a:prstGeom prst="rect">
            <a:avLst/>
          </a:prstGeom>
          <a:noFill/>
        </p:spPr>
        <p:txBody>
          <a:bodyPr wrap="square">
            <a:spAutoFit/>
          </a:bodyPr>
          <a:lstStyle/>
          <a:p>
            <a:r>
              <a:rPr lang="en-US" sz="1000" dirty="0"/>
              <a:t>https://</a:t>
            </a:r>
            <a:r>
              <a:rPr lang="en-US" sz="1000" dirty="0" err="1"/>
              <a:t>nap.nationalacademies.org</a:t>
            </a:r>
            <a:r>
              <a:rPr lang="en-US" sz="1000" dirty="0"/>
              <a:t>/catalog/26902/using-population-descriptors-in-genetics-and-genomics-research-a-new</a:t>
            </a:r>
          </a:p>
        </p:txBody>
      </p:sp>
      <p:sp>
        <p:nvSpPr>
          <p:cNvPr id="12" name="Down Arrow 11">
            <a:extLst>
              <a:ext uri="{FF2B5EF4-FFF2-40B4-BE49-F238E27FC236}">
                <a16:creationId xmlns:a16="http://schemas.microsoft.com/office/drawing/2014/main" id="{4BA4FF41-D202-8009-A92C-1A56C335AD3C}"/>
              </a:ext>
            </a:extLst>
          </p:cNvPr>
          <p:cNvSpPr/>
          <p:nvPr/>
        </p:nvSpPr>
        <p:spPr>
          <a:xfrm>
            <a:off x="4909930" y="1878495"/>
            <a:ext cx="203221" cy="55062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747199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7EA7D-8D3D-AC27-778B-E17078B6A1BF}"/>
              </a:ext>
            </a:extLst>
          </p:cNvPr>
          <p:cNvSpPr>
            <a:spLocks noGrp="1"/>
          </p:cNvSpPr>
          <p:nvPr>
            <p:ph type="title"/>
          </p:nvPr>
        </p:nvSpPr>
        <p:spPr>
          <a:xfrm>
            <a:off x="838200" y="1518064"/>
            <a:ext cx="10515600" cy="1325563"/>
          </a:xfrm>
        </p:spPr>
        <p:txBody>
          <a:bodyPr/>
          <a:lstStyle/>
          <a:p>
            <a:pPr algn="ctr"/>
            <a:r>
              <a:rPr lang="en-US" dirty="0"/>
              <a:t>OTHER IDEAS?</a:t>
            </a:r>
          </a:p>
        </p:txBody>
      </p:sp>
    </p:spTree>
    <p:extLst>
      <p:ext uri="{BB962C8B-B14F-4D97-AF65-F5344CB8AC3E}">
        <p14:creationId xmlns:p14="http://schemas.microsoft.com/office/powerpoint/2010/main" val="14868299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2">
            <a:extLst>
              <a:ext uri="{FF2B5EF4-FFF2-40B4-BE49-F238E27FC236}">
                <a16:creationId xmlns:a16="http://schemas.microsoft.com/office/drawing/2014/main" id="{95B13E5C-3AF9-5C46-83FA-4FD86A031D58}"/>
              </a:ext>
            </a:extLst>
          </p:cNvPr>
          <p:cNvSpPr>
            <a:spLocks noGrp="1" noChangeArrowheads="1"/>
          </p:cNvSpPr>
          <p:nvPr>
            <p:ph type="title"/>
          </p:nvPr>
        </p:nvSpPr>
        <p:spPr/>
        <p:txBody>
          <a:bodyPr/>
          <a:lstStyle/>
          <a:p>
            <a:r>
              <a:rPr lang="en-US" altLang="en-US" dirty="0">
                <a:ea typeface="ＭＳ Ｐゴシック" panose="020B0600070205080204" pitchFamily="34" charset="-128"/>
              </a:rPr>
              <a:t>Humane genomics literacy</a:t>
            </a:r>
            <a:br>
              <a:rPr lang="en-US" altLang="en-US" dirty="0">
                <a:ea typeface="ＭＳ Ｐゴシック" panose="020B0600070205080204" pitchFamily="34" charset="-128"/>
              </a:rPr>
            </a:br>
            <a:endParaRPr lang="en-US" altLang="en-US" dirty="0">
              <a:ea typeface="ＭＳ Ｐゴシック" panose="020B0600070205080204" pitchFamily="34" charset="-128"/>
            </a:endParaRPr>
          </a:p>
        </p:txBody>
      </p:sp>
      <p:sp>
        <p:nvSpPr>
          <p:cNvPr id="37891" name="Rectangle 3">
            <a:extLst>
              <a:ext uri="{FF2B5EF4-FFF2-40B4-BE49-F238E27FC236}">
                <a16:creationId xmlns:a16="http://schemas.microsoft.com/office/drawing/2014/main" id="{F390E529-D57D-F240-B13A-2409DB22051A}"/>
              </a:ext>
            </a:extLst>
          </p:cNvPr>
          <p:cNvSpPr>
            <a:spLocks noGrp="1" noChangeArrowheads="1"/>
          </p:cNvSpPr>
          <p:nvPr>
            <p:ph type="body" idx="1"/>
          </p:nvPr>
        </p:nvSpPr>
        <p:spPr>
          <a:xfrm>
            <a:off x="407503" y="1382911"/>
            <a:ext cx="11439939" cy="4351338"/>
          </a:xfrm>
        </p:spPr>
        <p:txBody>
          <a:bodyPr>
            <a:normAutofit fontScale="92500"/>
          </a:bodyPr>
          <a:lstStyle/>
          <a:p>
            <a:r>
              <a:rPr lang="en-US" altLang="en-US" dirty="0">
                <a:solidFill>
                  <a:schemeClr val="tx2"/>
                </a:solidFill>
                <a:ea typeface="ＭＳ Ｐゴシック" panose="020B0600070205080204" pitchFamily="34" charset="-128"/>
              </a:rPr>
              <a:t>“[teaches] how population thinking and multifactorial genetics refute genetic essentialism.”</a:t>
            </a:r>
          </a:p>
          <a:p>
            <a:r>
              <a:rPr lang="en-US" altLang="en-US" dirty="0">
                <a:solidFill>
                  <a:schemeClr val="tx2"/>
                </a:solidFill>
                <a:ea typeface="ＭＳ Ｐゴシック" panose="020B0600070205080204" pitchFamily="34" charset="-128"/>
              </a:rPr>
              <a:t>Dismantles false essentialist genetic beliefs</a:t>
            </a:r>
          </a:p>
          <a:p>
            <a:r>
              <a:rPr lang="en-US" altLang="en-US" dirty="0">
                <a:solidFill>
                  <a:schemeClr val="tx2"/>
                </a:solidFill>
                <a:ea typeface="ＭＳ Ｐゴシック" panose="020B0600070205080204" pitchFamily="34" charset="-128"/>
              </a:rPr>
              <a:t>Students can explain that “races” are not based in biology even though racism is real</a:t>
            </a:r>
          </a:p>
          <a:p>
            <a:r>
              <a:rPr lang="en-US" altLang="en-US" dirty="0">
                <a:solidFill>
                  <a:schemeClr val="tx2"/>
                </a:solidFill>
                <a:ea typeface="ＭＳ Ｐゴシック" panose="020B0600070205080204" pitchFamily="34" charset="-128"/>
              </a:rPr>
              <a:t>Students can explain that racism is often justified through naïve and incorrect beliefs about “race” and genes</a:t>
            </a:r>
          </a:p>
          <a:p>
            <a:endParaRPr lang="en-US" altLang="en-US" dirty="0">
              <a:solidFill>
                <a:schemeClr val="tx2"/>
              </a:solidFill>
              <a:ea typeface="ＭＳ Ｐゴシック" panose="020B0600070205080204" pitchFamily="34" charset="-128"/>
            </a:endParaRPr>
          </a:p>
          <a:p>
            <a:pPr marL="0" indent="0">
              <a:buNone/>
            </a:pPr>
            <a:r>
              <a:rPr lang="en-US" altLang="en-US" dirty="0">
                <a:solidFill>
                  <a:schemeClr val="tx2"/>
                </a:solidFill>
                <a:ea typeface="ＭＳ Ｐゴシック" panose="020B0600070205080204" pitchFamily="34" charset="-128"/>
              </a:rPr>
              <a:t>“Our cluster-randomized crossover trial is the first to explore how basic genetics versus humane genomics instruction affects racial conceptualization.”</a:t>
            </a:r>
          </a:p>
          <a:p>
            <a:endParaRPr lang="en-US" altLang="en-US" dirty="0">
              <a:solidFill>
                <a:schemeClr val="tx2"/>
              </a:solidFill>
              <a:ea typeface="ＭＳ Ｐゴシック" panose="020B0600070205080204" pitchFamily="34" charset="-128"/>
            </a:endParaRPr>
          </a:p>
        </p:txBody>
      </p:sp>
      <p:sp>
        <p:nvSpPr>
          <p:cNvPr id="4" name="TextBox 3">
            <a:extLst>
              <a:ext uri="{FF2B5EF4-FFF2-40B4-BE49-F238E27FC236}">
                <a16:creationId xmlns:a16="http://schemas.microsoft.com/office/drawing/2014/main" id="{514FDDF4-8D65-A74A-853B-645EBB1824AE}"/>
              </a:ext>
            </a:extLst>
          </p:cNvPr>
          <p:cNvSpPr txBox="1"/>
          <p:nvPr/>
        </p:nvSpPr>
        <p:spPr>
          <a:xfrm>
            <a:off x="7302674" y="6185098"/>
            <a:ext cx="4725907" cy="307777"/>
          </a:xfrm>
          <a:prstGeom prst="rect">
            <a:avLst/>
          </a:prstGeom>
          <a:noFill/>
        </p:spPr>
        <p:txBody>
          <a:bodyPr wrap="square" rtlCol="0">
            <a:spAutoFit/>
          </a:bodyPr>
          <a:lstStyle/>
          <a:p>
            <a:r>
              <a:rPr lang="en-US" sz="1400" dirty="0"/>
              <a:t>Donovan et al 2021a; Donovan  et al, 2021b; 2024 </a:t>
            </a:r>
          </a:p>
        </p:txBody>
      </p:sp>
      <p:sp>
        <p:nvSpPr>
          <p:cNvPr id="3" name="Rectangle 2">
            <a:extLst>
              <a:ext uri="{FF2B5EF4-FFF2-40B4-BE49-F238E27FC236}">
                <a16:creationId xmlns:a16="http://schemas.microsoft.com/office/drawing/2014/main" id="{8B23F18C-AF5E-9549-AF92-A07483031B6D}"/>
              </a:ext>
            </a:extLst>
          </p:cNvPr>
          <p:cNvSpPr/>
          <p:nvPr/>
        </p:nvSpPr>
        <p:spPr>
          <a:xfrm>
            <a:off x="963855" y="4103034"/>
            <a:ext cx="10264290" cy="707886"/>
          </a:xfrm>
          <a:prstGeom prst="rect">
            <a:avLst/>
          </a:prstGeom>
        </p:spPr>
        <p:txBody>
          <a:bodyPr wrap="square">
            <a:spAutoFit/>
          </a:bodyPr>
          <a:lstStyle/>
          <a:p>
            <a:endParaRPr lang="en-US" sz="4000" dirty="0">
              <a:latin typeface="+mj-lt"/>
              <a:ea typeface="ＭＳ Ｐゴシック" panose="020B0600070205080204" pitchFamily="34" charset="-128"/>
              <a:cs typeface="+mj-cs"/>
            </a:endParaRPr>
          </a:p>
        </p:txBody>
      </p:sp>
    </p:spTree>
    <p:extLst>
      <p:ext uri="{BB962C8B-B14F-4D97-AF65-F5344CB8AC3E}">
        <p14:creationId xmlns:p14="http://schemas.microsoft.com/office/powerpoint/2010/main" val="3039439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7891">
                                            <p:txEl>
                                              <p:pRg st="0" end="0"/>
                                            </p:txEl>
                                          </p:spTgt>
                                        </p:tgtEl>
                                        <p:attrNameLst>
                                          <p:attrName>style.visibility</p:attrName>
                                        </p:attrNameLst>
                                      </p:cBhvr>
                                      <p:to>
                                        <p:strVal val="visible"/>
                                      </p:to>
                                    </p:set>
                                    <p:animEffect transition="in" filter="wipe(left)">
                                      <p:cBhvr>
                                        <p:cTn id="7" dur="500"/>
                                        <p:tgtEl>
                                          <p:spTgt spid="3789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7891">
                                            <p:txEl>
                                              <p:pRg st="1" end="1"/>
                                            </p:txEl>
                                          </p:spTgt>
                                        </p:tgtEl>
                                        <p:attrNameLst>
                                          <p:attrName>style.visibility</p:attrName>
                                        </p:attrNameLst>
                                      </p:cBhvr>
                                      <p:to>
                                        <p:strVal val="visible"/>
                                      </p:to>
                                    </p:set>
                                    <p:animEffect transition="in" filter="wipe(left)">
                                      <p:cBhvr>
                                        <p:cTn id="12" dur="500"/>
                                        <p:tgtEl>
                                          <p:spTgt spid="3789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7891">
                                            <p:txEl>
                                              <p:pRg st="2" end="2"/>
                                            </p:txEl>
                                          </p:spTgt>
                                        </p:tgtEl>
                                        <p:attrNameLst>
                                          <p:attrName>style.visibility</p:attrName>
                                        </p:attrNameLst>
                                      </p:cBhvr>
                                      <p:to>
                                        <p:strVal val="visible"/>
                                      </p:to>
                                    </p:set>
                                    <p:animEffect transition="in" filter="wipe(left)">
                                      <p:cBhvr>
                                        <p:cTn id="17" dur="500"/>
                                        <p:tgtEl>
                                          <p:spTgt spid="3789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7891">
                                            <p:txEl>
                                              <p:pRg st="3" end="3"/>
                                            </p:txEl>
                                          </p:spTgt>
                                        </p:tgtEl>
                                        <p:attrNameLst>
                                          <p:attrName>style.visibility</p:attrName>
                                        </p:attrNameLst>
                                      </p:cBhvr>
                                      <p:to>
                                        <p:strVal val="visible"/>
                                      </p:to>
                                    </p:set>
                                    <p:animEffect transition="in" filter="wipe(left)">
                                      <p:cBhvr>
                                        <p:cTn id="22" dur="500"/>
                                        <p:tgtEl>
                                          <p:spTgt spid="3789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7891">
                                            <p:txEl>
                                              <p:pRg st="5" end="5"/>
                                            </p:txEl>
                                          </p:spTgt>
                                        </p:tgtEl>
                                        <p:attrNameLst>
                                          <p:attrName>style.visibility</p:attrName>
                                        </p:attrNameLst>
                                      </p:cBhvr>
                                      <p:to>
                                        <p:strVal val="visible"/>
                                      </p:to>
                                    </p:set>
                                    <p:animEffect transition="in" filter="wipe(left)">
                                      <p:cBhvr>
                                        <p:cTn id="27" dur="500"/>
                                        <p:tgtEl>
                                          <p:spTgt spid="3789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2">
            <a:extLst>
              <a:ext uri="{FF2B5EF4-FFF2-40B4-BE49-F238E27FC236}">
                <a16:creationId xmlns:a16="http://schemas.microsoft.com/office/drawing/2014/main" id="{95B13E5C-3AF9-5C46-83FA-4FD86A031D58}"/>
              </a:ext>
            </a:extLst>
          </p:cNvPr>
          <p:cNvSpPr>
            <a:spLocks noGrp="1" noChangeArrowheads="1"/>
          </p:cNvSpPr>
          <p:nvPr>
            <p:ph type="title"/>
          </p:nvPr>
        </p:nvSpPr>
        <p:spPr>
          <a:xfrm>
            <a:off x="100209" y="315021"/>
            <a:ext cx="10515600" cy="436541"/>
          </a:xfrm>
        </p:spPr>
        <p:txBody>
          <a:bodyPr>
            <a:normAutofit fontScale="90000"/>
          </a:bodyPr>
          <a:lstStyle/>
          <a:p>
            <a:r>
              <a:rPr lang="en-US" altLang="en-US" dirty="0">
                <a:ea typeface="ＭＳ Ｐゴシック" panose="020B0600070205080204" pitchFamily="34" charset="-128"/>
              </a:rPr>
              <a:t>Donovan et al 2024 study design</a:t>
            </a:r>
          </a:p>
        </p:txBody>
      </p:sp>
      <p:sp>
        <p:nvSpPr>
          <p:cNvPr id="37891" name="Rectangle 3">
            <a:extLst>
              <a:ext uri="{FF2B5EF4-FFF2-40B4-BE49-F238E27FC236}">
                <a16:creationId xmlns:a16="http://schemas.microsoft.com/office/drawing/2014/main" id="{F390E529-D57D-F240-B13A-2409DB22051A}"/>
              </a:ext>
            </a:extLst>
          </p:cNvPr>
          <p:cNvSpPr>
            <a:spLocks noGrp="1" noChangeArrowheads="1"/>
          </p:cNvSpPr>
          <p:nvPr>
            <p:ph type="body" idx="1"/>
          </p:nvPr>
        </p:nvSpPr>
        <p:spPr>
          <a:xfrm>
            <a:off x="100208" y="851770"/>
            <a:ext cx="11974881" cy="4947781"/>
          </a:xfrm>
        </p:spPr>
        <p:txBody>
          <a:bodyPr>
            <a:normAutofit/>
          </a:bodyPr>
          <a:lstStyle/>
          <a:p>
            <a:r>
              <a:rPr lang="en-US" altLang="en-US" dirty="0">
                <a:solidFill>
                  <a:schemeClr val="tx2"/>
                </a:solidFill>
                <a:ea typeface="ＭＳ Ｐゴシック" panose="020B0600070205080204" pitchFamily="34" charset="-128"/>
              </a:rPr>
              <a:t>15 teachers (n = 14 high school, n = 1 middle school) and 1063 biology students from six US states in 50 different classrooms</a:t>
            </a:r>
          </a:p>
          <a:p>
            <a:r>
              <a:rPr lang="en-US" altLang="en-US" dirty="0">
                <a:solidFill>
                  <a:schemeClr val="tx2"/>
                </a:solidFill>
                <a:ea typeface="ＭＳ Ｐゴシック" panose="020B0600070205080204" pitchFamily="34" charset="-128"/>
              </a:rPr>
              <a:t>“The [curriculum] did not explicitly define or use the terms social constructionism, racial colorblindness, or genetic essentialism. Nor did it [teach] … arguments in favor of social constructionism. [E]</a:t>
            </a:r>
            <a:r>
              <a:rPr lang="en-US" altLang="en-US" dirty="0" err="1">
                <a:solidFill>
                  <a:schemeClr val="tx2"/>
                </a:solidFill>
                <a:ea typeface="ＭＳ Ｐゴシック" panose="020B0600070205080204" pitchFamily="34" charset="-128"/>
              </a:rPr>
              <a:t>ffects</a:t>
            </a:r>
            <a:r>
              <a:rPr lang="en-US" altLang="en-US" dirty="0">
                <a:solidFill>
                  <a:schemeClr val="tx2"/>
                </a:solidFill>
                <a:ea typeface="ＭＳ Ｐゴシック" panose="020B0600070205080204" pitchFamily="34" charset="-128"/>
              </a:rPr>
              <a:t> on racial conceptualization cannot be attributed to teaching to the test.”</a:t>
            </a:r>
          </a:p>
          <a:p>
            <a:r>
              <a:rPr lang="en-US" altLang="en-US" dirty="0">
                <a:solidFill>
                  <a:schemeClr val="tx2"/>
                </a:solidFill>
                <a:ea typeface="ＭＳ Ｐゴシック" panose="020B0600070205080204" pitchFamily="34" charset="-128"/>
              </a:rPr>
              <a:t>“The curriculum and instruction did not define or use the term genetic essentialism. Second, [there was] no evidence of socially desirable reporting on the genetic essentialism instrument (see SM).”</a:t>
            </a:r>
          </a:p>
          <a:p>
            <a:r>
              <a:rPr lang="en-US" altLang="en-US" dirty="0">
                <a:solidFill>
                  <a:schemeClr val="tx2"/>
                </a:solidFill>
                <a:ea typeface="ＭＳ Ｐゴシック" panose="020B0600070205080204" pitchFamily="34" charset="-128"/>
              </a:rPr>
              <a:t>They measured knowledge and beliefs about genetics and “race.”</a:t>
            </a:r>
          </a:p>
          <a:p>
            <a:r>
              <a:rPr lang="en-US" altLang="en-US" dirty="0">
                <a:solidFill>
                  <a:schemeClr val="tx2"/>
                </a:solidFill>
                <a:ea typeface="ＭＳ Ｐゴシック" panose="020B0600070205080204" pitchFamily="34" charset="-128"/>
              </a:rPr>
              <a:t>Crossover design:  basic genetics then humane genomics or vice versa</a:t>
            </a:r>
          </a:p>
          <a:p>
            <a:endParaRPr lang="en-US" altLang="en-US" dirty="0">
              <a:solidFill>
                <a:schemeClr val="tx2"/>
              </a:solidFill>
              <a:ea typeface="ＭＳ Ｐゴシック" panose="020B0600070205080204" pitchFamily="34" charset="-128"/>
            </a:endParaRPr>
          </a:p>
          <a:p>
            <a:endParaRPr lang="en-US" altLang="en-US" dirty="0">
              <a:solidFill>
                <a:schemeClr val="tx2"/>
              </a:solidFill>
              <a:ea typeface="ＭＳ Ｐゴシック" panose="020B0600070205080204" pitchFamily="34" charset="-128"/>
            </a:endParaRPr>
          </a:p>
        </p:txBody>
      </p:sp>
      <p:sp>
        <p:nvSpPr>
          <p:cNvPr id="3" name="Rectangle 2">
            <a:extLst>
              <a:ext uri="{FF2B5EF4-FFF2-40B4-BE49-F238E27FC236}">
                <a16:creationId xmlns:a16="http://schemas.microsoft.com/office/drawing/2014/main" id="{8B23F18C-AF5E-9549-AF92-A07483031B6D}"/>
              </a:ext>
            </a:extLst>
          </p:cNvPr>
          <p:cNvSpPr/>
          <p:nvPr/>
        </p:nvSpPr>
        <p:spPr>
          <a:xfrm>
            <a:off x="963855" y="4103034"/>
            <a:ext cx="10264290" cy="707886"/>
          </a:xfrm>
          <a:prstGeom prst="rect">
            <a:avLst/>
          </a:prstGeom>
        </p:spPr>
        <p:txBody>
          <a:bodyPr wrap="square">
            <a:spAutoFit/>
          </a:bodyPr>
          <a:lstStyle/>
          <a:p>
            <a:endParaRPr lang="en-US" sz="4000" dirty="0">
              <a:latin typeface="+mj-lt"/>
              <a:ea typeface="ＭＳ Ｐゴシック" panose="020B0600070205080204" pitchFamily="34" charset="-128"/>
              <a:cs typeface="+mj-cs"/>
            </a:endParaRPr>
          </a:p>
        </p:txBody>
      </p:sp>
    </p:spTree>
    <p:extLst>
      <p:ext uri="{BB962C8B-B14F-4D97-AF65-F5344CB8AC3E}">
        <p14:creationId xmlns:p14="http://schemas.microsoft.com/office/powerpoint/2010/main" val="644598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7891">
                                            <p:txEl>
                                              <p:pRg st="0" end="0"/>
                                            </p:txEl>
                                          </p:spTgt>
                                        </p:tgtEl>
                                        <p:attrNameLst>
                                          <p:attrName>style.visibility</p:attrName>
                                        </p:attrNameLst>
                                      </p:cBhvr>
                                      <p:to>
                                        <p:strVal val="visible"/>
                                      </p:to>
                                    </p:set>
                                    <p:animEffect transition="in" filter="wipe(left)">
                                      <p:cBhvr>
                                        <p:cTn id="7" dur="500"/>
                                        <p:tgtEl>
                                          <p:spTgt spid="3789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7891">
                                            <p:txEl>
                                              <p:pRg st="1" end="1"/>
                                            </p:txEl>
                                          </p:spTgt>
                                        </p:tgtEl>
                                        <p:attrNameLst>
                                          <p:attrName>style.visibility</p:attrName>
                                        </p:attrNameLst>
                                      </p:cBhvr>
                                      <p:to>
                                        <p:strVal val="visible"/>
                                      </p:to>
                                    </p:set>
                                    <p:animEffect transition="in" filter="wipe(left)">
                                      <p:cBhvr>
                                        <p:cTn id="12" dur="500"/>
                                        <p:tgtEl>
                                          <p:spTgt spid="3789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7891">
                                            <p:txEl>
                                              <p:pRg st="2" end="2"/>
                                            </p:txEl>
                                          </p:spTgt>
                                        </p:tgtEl>
                                        <p:attrNameLst>
                                          <p:attrName>style.visibility</p:attrName>
                                        </p:attrNameLst>
                                      </p:cBhvr>
                                      <p:to>
                                        <p:strVal val="visible"/>
                                      </p:to>
                                    </p:set>
                                    <p:animEffect transition="in" filter="wipe(left)">
                                      <p:cBhvr>
                                        <p:cTn id="17" dur="500"/>
                                        <p:tgtEl>
                                          <p:spTgt spid="3789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7891">
                                            <p:txEl>
                                              <p:pRg st="3" end="3"/>
                                            </p:txEl>
                                          </p:spTgt>
                                        </p:tgtEl>
                                        <p:attrNameLst>
                                          <p:attrName>style.visibility</p:attrName>
                                        </p:attrNameLst>
                                      </p:cBhvr>
                                      <p:to>
                                        <p:strVal val="visible"/>
                                      </p:to>
                                    </p:set>
                                    <p:animEffect transition="in" filter="wipe(left)">
                                      <p:cBhvr>
                                        <p:cTn id="22" dur="500"/>
                                        <p:tgtEl>
                                          <p:spTgt spid="3789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7891">
                                            <p:txEl>
                                              <p:pRg st="4" end="4"/>
                                            </p:txEl>
                                          </p:spTgt>
                                        </p:tgtEl>
                                        <p:attrNameLst>
                                          <p:attrName>style.visibility</p:attrName>
                                        </p:attrNameLst>
                                      </p:cBhvr>
                                      <p:to>
                                        <p:strVal val="visible"/>
                                      </p:to>
                                    </p:set>
                                    <p:animEffect transition="in" filter="wipe(left)">
                                      <p:cBhvr>
                                        <p:cTn id="27" dur="500"/>
                                        <p:tgtEl>
                                          <p:spTgt spid="3789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2">
            <a:extLst>
              <a:ext uri="{FF2B5EF4-FFF2-40B4-BE49-F238E27FC236}">
                <a16:creationId xmlns:a16="http://schemas.microsoft.com/office/drawing/2014/main" id="{95B13E5C-3AF9-5C46-83FA-4FD86A031D58}"/>
              </a:ext>
            </a:extLst>
          </p:cNvPr>
          <p:cNvSpPr>
            <a:spLocks noGrp="1" noChangeArrowheads="1"/>
          </p:cNvSpPr>
          <p:nvPr>
            <p:ph type="title"/>
          </p:nvPr>
        </p:nvSpPr>
        <p:spPr/>
        <p:txBody>
          <a:bodyPr>
            <a:normAutofit/>
          </a:bodyPr>
          <a:lstStyle/>
          <a:p>
            <a:r>
              <a:rPr lang="en-US" altLang="en-US" dirty="0">
                <a:ea typeface="ＭＳ Ｐゴシック" panose="020B0600070205080204" pitchFamily="34" charset="-128"/>
              </a:rPr>
              <a:t>Humane genomics literacy RCT</a:t>
            </a:r>
            <a:br>
              <a:rPr lang="en-US" altLang="en-US" dirty="0">
                <a:ea typeface="ＭＳ Ｐゴシック" panose="020B0600070205080204" pitchFamily="34" charset="-128"/>
              </a:rPr>
            </a:br>
            <a:endParaRPr lang="en-US" altLang="en-US" dirty="0">
              <a:ea typeface="ＭＳ Ｐゴシック" panose="020B0600070205080204" pitchFamily="34" charset="-128"/>
            </a:endParaRPr>
          </a:p>
        </p:txBody>
      </p:sp>
      <p:sp>
        <p:nvSpPr>
          <p:cNvPr id="37891" name="Rectangle 3">
            <a:extLst>
              <a:ext uri="{FF2B5EF4-FFF2-40B4-BE49-F238E27FC236}">
                <a16:creationId xmlns:a16="http://schemas.microsoft.com/office/drawing/2014/main" id="{F390E529-D57D-F240-B13A-2409DB22051A}"/>
              </a:ext>
            </a:extLst>
          </p:cNvPr>
          <p:cNvSpPr>
            <a:spLocks noGrp="1" noChangeArrowheads="1"/>
          </p:cNvSpPr>
          <p:nvPr>
            <p:ph type="body" idx="1"/>
          </p:nvPr>
        </p:nvSpPr>
        <p:spPr>
          <a:xfrm>
            <a:off x="838200" y="1027906"/>
            <a:ext cx="10515600" cy="4351338"/>
          </a:xfrm>
        </p:spPr>
        <p:txBody>
          <a:bodyPr/>
          <a:lstStyle/>
          <a:p>
            <a:r>
              <a:rPr lang="en-US" altLang="en-US" dirty="0">
                <a:solidFill>
                  <a:schemeClr val="accent2"/>
                </a:solidFill>
                <a:ea typeface="ＭＳ Ｐゴシック" panose="020B0600070205080204" pitchFamily="34" charset="-128"/>
              </a:rPr>
              <a:t>Humane genomics first, then basic genetics</a:t>
            </a:r>
          </a:p>
          <a:p>
            <a:r>
              <a:rPr lang="en-US" altLang="en-US" dirty="0">
                <a:solidFill>
                  <a:schemeClr val="accent1"/>
                </a:solidFill>
                <a:ea typeface="ＭＳ Ｐゴシック" panose="020B0600070205080204" pitchFamily="34" charset="-128"/>
              </a:rPr>
              <a:t>Basic genetics first, then humane genomics</a:t>
            </a:r>
          </a:p>
        </p:txBody>
      </p:sp>
      <p:sp>
        <p:nvSpPr>
          <p:cNvPr id="4" name="TextBox 3">
            <a:extLst>
              <a:ext uri="{FF2B5EF4-FFF2-40B4-BE49-F238E27FC236}">
                <a16:creationId xmlns:a16="http://schemas.microsoft.com/office/drawing/2014/main" id="{514FDDF4-8D65-A74A-853B-645EBB1824AE}"/>
              </a:ext>
            </a:extLst>
          </p:cNvPr>
          <p:cNvSpPr txBox="1"/>
          <p:nvPr/>
        </p:nvSpPr>
        <p:spPr>
          <a:xfrm>
            <a:off x="10427060" y="6444258"/>
            <a:ext cx="1602170" cy="307777"/>
          </a:xfrm>
          <a:prstGeom prst="rect">
            <a:avLst/>
          </a:prstGeom>
          <a:noFill/>
        </p:spPr>
        <p:txBody>
          <a:bodyPr wrap="none" rtlCol="0">
            <a:spAutoFit/>
          </a:bodyPr>
          <a:lstStyle/>
          <a:p>
            <a:r>
              <a:rPr lang="en-US" sz="1400" dirty="0"/>
              <a:t>Donovan et al 2024</a:t>
            </a:r>
          </a:p>
        </p:txBody>
      </p:sp>
      <p:sp>
        <p:nvSpPr>
          <p:cNvPr id="3" name="Rectangle 2">
            <a:extLst>
              <a:ext uri="{FF2B5EF4-FFF2-40B4-BE49-F238E27FC236}">
                <a16:creationId xmlns:a16="http://schemas.microsoft.com/office/drawing/2014/main" id="{8B23F18C-AF5E-9549-AF92-A07483031B6D}"/>
              </a:ext>
            </a:extLst>
          </p:cNvPr>
          <p:cNvSpPr/>
          <p:nvPr/>
        </p:nvSpPr>
        <p:spPr>
          <a:xfrm>
            <a:off x="963855" y="4103034"/>
            <a:ext cx="10264290" cy="707886"/>
          </a:xfrm>
          <a:prstGeom prst="rect">
            <a:avLst/>
          </a:prstGeom>
        </p:spPr>
        <p:txBody>
          <a:bodyPr wrap="square">
            <a:spAutoFit/>
          </a:bodyPr>
          <a:lstStyle/>
          <a:p>
            <a:endParaRPr lang="en-US" sz="4000" dirty="0">
              <a:latin typeface="+mj-lt"/>
              <a:ea typeface="ＭＳ Ｐゴシック" panose="020B0600070205080204" pitchFamily="34" charset="-128"/>
              <a:cs typeface="+mj-cs"/>
            </a:endParaRPr>
          </a:p>
        </p:txBody>
      </p:sp>
      <p:pic>
        <p:nvPicPr>
          <p:cNvPr id="2" name="Picture 1">
            <a:extLst>
              <a:ext uri="{FF2B5EF4-FFF2-40B4-BE49-F238E27FC236}">
                <a16:creationId xmlns:a16="http://schemas.microsoft.com/office/drawing/2014/main" id="{9852A20A-78CC-FAB1-A554-0016A5498BDF}"/>
              </a:ext>
            </a:extLst>
          </p:cNvPr>
          <p:cNvPicPr>
            <a:picLocks noChangeAspect="1"/>
          </p:cNvPicPr>
          <p:nvPr/>
        </p:nvPicPr>
        <p:blipFill rotWithShape="1">
          <a:blip r:embed="rId3"/>
          <a:srcRect t="3873" r="48940" b="47425"/>
          <a:stretch/>
        </p:blipFill>
        <p:spPr>
          <a:xfrm>
            <a:off x="2005927" y="2043011"/>
            <a:ext cx="8180145" cy="4120046"/>
          </a:xfrm>
          <a:prstGeom prst="rect">
            <a:avLst/>
          </a:prstGeom>
        </p:spPr>
      </p:pic>
    </p:spTree>
    <p:extLst>
      <p:ext uri="{BB962C8B-B14F-4D97-AF65-F5344CB8AC3E}">
        <p14:creationId xmlns:p14="http://schemas.microsoft.com/office/powerpoint/2010/main" val="28483040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7891">
                                            <p:txEl>
                                              <p:pRg st="0" end="0"/>
                                            </p:txEl>
                                          </p:spTgt>
                                        </p:tgtEl>
                                        <p:attrNameLst>
                                          <p:attrName>style.visibility</p:attrName>
                                        </p:attrNameLst>
                                      </p:cBhvr>
                                      <p:to>
                                        <p:strVal val="visible"/>
                                      </p:to>
                                    </p:set>
                                    <p:animEffect transition="in" filter="wipe(left)">
                                      <p:cBhvr>
                                        <p:cTn id="7" dur="500"/>
                                        <p:tgtEl>
                                          <p:spTgt spid="3789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7891">
                                            <p:txEl>
                                              <p:pRg st="1" end="1"/>
                                            </p:txEl>
                                          </p:spTgt>
                                        </p:tgtEl>
                                        <p:attrNameLst>
                                          <p:attrName>style.visibility</p:attrName>
                                        </p:attrNameLst>
                                      </p:cBhvr>
                                      <p:to>
                                        <p:strVal val="visible"/>
                                      </p:to>
                                    </p:set>
                                    <p:animEffect transition="in" filter="wipe(left)">
                                      <p:cBhvr>
                                        <p:cTn id="12" dur="500"/>
                                        <p:tgtEl>
                                          <p:spTgt spid="3789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2">
            <a:extLst>
              <a:ext uri="{FF2B5EF4-FFF2-40B4-BE49-F238E27FC236}">
                <a16:creationId xmlns:a16="http://schemas.microsoft.com/office/drawing/2014/main" id="{95B13E5C-3AF9-5C46-83FA-4FD86A031D58}"/>
              </a:ext>
            </a:extLst>
          </p:cNvPr>
          <p:cNvSpPr>
            <a:spLocks noGrp="1" noChangeArrowheads="1"/>
          </p:cNvSpPr>
          <p:nvPr>
            <p:ph type="title"/>
          </p:nvPr>
        </p:nvSpPr>
        <p:spPr/>
        <p:txBody>
          <a:bodyPr>
            <a:normAutofit fontScale="90000"/>
          </a:bodyPr>
          <a:lstStyle/>
          <a:p>
            <a:r>
              <a:rPr lang="en-US" altLang="en-US" dirty="0">
                <a:ea typeface="ＭＳ Ｐゴシック" panose="020B0600070205080204" pitchFamily="34" charset="-128"/>
              </a:rPr>
              <a:t>Humane genomics literacy reduces racist beliefs</a:t>
            </a:r>
            <a:br>
              <a:rPr lang="en-US" altLang="en-US" dirty="0">
                <a:ea typeface="ＭＳ Ｐゴシック" panose="020B0600070205080204" pitchFamily="34" charset="-128"/>
              </a:rPr>
            </a:br>
            <a:endParaRPr lang="en-US" altLang="en-US" dirty="0">
              <a:ea typeface="ＭＳ Ｐゴシック" panose="020B0600070205080204" pitchFamily="34" charset="-128"/>
            </a:endParaRPr>
          </a:p>
        </p:txBody>
      </p:sp>
      <p:sp>
        <p:nvSpPr>
          <p:cNvPr id="37891" name="Rectangle 3">
            <a:extLst>
              <a:ext uri="{FF2B5EF4-FFF2-40B4-BE49-F238E27FC236}">
                <a16:creationId xmlns:a16="http://schemas.microsoft.com/office/drawing/2014/main" id="{F390E529-D57D-F240-B13A-2409DB22051A}"/>
              </a:ext>
            </a:extLst>
          </p:cNvPr>
          <p:cNvSpPr>
            <a:spLocks noGrp="1" noChangeArrowheads="1"/>
          </p:cNvSpPr>
          <p:nvPr>
            <p:ph type="body" idx="1"/>
          </p:nvPr>
        </p:nvSpPr>
        <p:spPr>
          <a:xfrm>
            <a:off x="220362" y="1027906"/>
            <a:ext cx="4252784" cy="1086785"/>
          </a:xfrm>
        </p:spPr>
        <p:txBody>
          <a:bodyPr/>
          <a:lstStyle/>
          <a:p>
            <a:r>
              <a:rPr lang="en-US" altLang="en-US" dirty="0">
                <a:solidFill>
                  <a:schemeClr val="accent2">
                    <a:lumMod val="75000"/>
                  </a:schemeClr>
                </a:solidFill>
                <a:ea typeface="ＭＳ Ｐゴシック" panose="020B0600070205080204" pitchFamily="34" charset="-128"/>
              </a:rPr>
              <a:t>Humane genomics first</a:t>
            </a:r>
          </a:p>
          <a:p>
            <a:r>
              <a:rPr lang="en-US" altLang="en-US" dirty="0">
                <a:solidFill>
                  <a:schemeClr val="accent1"/>
                </a:solidFill>
                <a:ea typeface="ＭＳ Ｐゴシック" panose="020B0600070205080204" pitchFamily="34" charset="-128"/>
              </a:rPr>
              <a:t>Basic genetics first</a:t>
            </a:r>
          </a:p>
        </p:txBody>
      </p:sp>
      <p:sp>
        <p:nvSpPr>
          <p:cNvPr id="4" name="TextBox 3">
            <a:extLst>
              <a:ext uri="{FF2B5EF4-FFF2-40B4-BE49-F238E27FC236}">
                <a16:creationId xmlns:a16="http://schemas.microsoft.com/office/drawing/2014/main" id="{514FDDF4-8D65-A74A-853B-645EBB1824AE}"/>
              </a:ext>
            </a:extLst>
          </p:cNvPr>
          <p:cNvSpPr txBox="1"/>
          <p:nvPr/>
        </p:nvSpPr>
        <p:spPr>
          <a:xfrm>
            <a:off x="10427060" y="6444258"/>
            <a:ext cx="1602170" cy="307777"/>
          </a:xfrm>
          <a:prstGeom prst="rect">
            <a:avLst/>
          </a:prstGeom>
          <a:noFill/>
        </p:spPr>
        <p:txBody>
          <a:bodyPr wrap="none" rtlCol="0">
            <a:spAutoFit/>
          </a:bodyPr>
          <a:lstStyle/>
          <a:p>
            <a:r>
              <a:rPr lang="en-US" sz="1400" dirty="0"/>
              <a:t>Donovan et al 2024</a:t>
            </a:r>
          </a:p>
        </p:txBody>
      </p:sp>
      <p:sp>
        <p:nvSpPr>
          <p:cNvPr id="3" name="Rectangle 2">
            <a:extLst>
              <a:ext uri="{FF2B5EF4-FFF2-40B4-BE49-F238E27FC236}">
                <a16:creationId xmlns:a16="http://schemas.microsoft.com/office/drawing/2014/main" id="{8B23F18C-AF5E-9549-AF92-A07483031B6D}"/>
              </a:ext>
            </a:extLst>
          </p:cNvPr>
          <p:cNvSpPr/>
          <p:nvPr/>
        </p:nvSpPr>
        <p:spPr>
          <a:xfrm>
            <a:off x="963855" y="4103034"/>
            <a:ext cx="10264290" cy="707886"/>
          </a:xfrm>
          <a:prstGeom prst="rect">
            <a:avLst/>
          </a:prstGeom>
        </p:spPr>
        <p:txBody>
          <a:bodyPr wrap="square">
            <a:spAutoFit/>
          </a:bodyPr>
          <a:lstStyle/>
          <a:p>
            <a:endParaRPr lang="en-US" sz="4000" dirty="0">
              <a:latin typeface="+mj-lt"/>
              <a:ea typeface="ＭＳ Ｐゴシック" panose="020B0600070205080204" pitchFamily="34" charset="-128"/>
              <a:cs typeface="+mj-cs"/>
            </a:endParaRPr>
          </a:p>
        </p:txBody>
      </p:sp>
      <p:pic>
        <p:nvPicPr>
          <p:cNvPr id="2" name="Picture 1">
            <a:extLst>
              <a:ext uri="{FF2B5EF4-FFF2-40B4-BE49-F238E27FC236}">
                <a16:creationId xmlns:a16="http://schemas.microsoft.com/office/drawing/2014/main" id="{9852A20A-78CC-FAB1-A554-0016A5498BDF}"/>
              </a:ext>
            </a:extLst>
          </p:cNvPr>
          <p:cNvPicPr>
            <a:picLocks noChangeAspect="1"/>
          </p:cNvPicPr>
          <p:nvPr/>
        </p:nvPicPr>
        <p:blipFill rotWithShape="1">
          <a:blip r:embed="rId3"/>
          <a:srcRect b="50135"/>
          <a:stretch/>
        </p:blipFill>
        <p:spPr>
          <a:xfrm>
            <a:off x="220362" y="2114691"/>
            <a:ext cx="11678766" cy="3075147"/>
          </a:xfrm>
          <a:prstGeom prst="rect">
            <a:avLst/>
          </a:prstGeom>
        </p:spPr>
      </p:pic>
    </p:spTree>
    <p:extLst>
      <p:ext uri="{BB962C8B-B14F-4D97-AF65-F5344CB8AC3E}">
        <p14:creationId xmlns:p14="http://schemas.microsoft.com/office/powerpoint/2010/main" val="145943812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7891">
                                            <p:txEl>
                                              <p:pRg st="0" end="0"/>
                                            </p:txEl>
                                          </p:spTgt>
                                        </p:tgtEl>
                                        <p:attrNameLst>
                                          <p:attrName>style.visibility</p:attrName>
                                        </p:attrNameLst>
                                      </p:cBhvr>
                                      <p:to>
                                        <p:strVal val="visible"/>
                                      </p:to>
                                    </p:set>
                                    <p:animEffect transition="in" filter="wipe(left)">
                                      <p:cBhvr>
                                        <p:cTn id="7" dur="500"/>
                                        <p:tgtEl>
                                          <p:spTgt spid="3789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7891">
                                            <p:txEl>
                                              <p:pRg st="1" end="1"/>
                                            </p:txEl>
                                          </p:spTgt>
                                        </p:tgtEl>
                                        <p:attrNameLst>
                                          <p:attrName>style.visibility</p:attrName>
                                        </p:attrNameLst>
                                      </p:cBhvr>
                                      <p:to>
                                        <p:strVal val="visible"/>
                                      </p:to>
                                    </p:set>
                                    <p:animEffect transition="in" filter="wipe(left)">
                                      <p:cBhvr>
                                        <p:cTn id="12" dur="500"/>
                                        <p:tgtEl>
                                          <p:spTgt spid="3789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2">
            <a:extLst>
              <a:ext uri="{FF2B5EF4-FFF2-40B4-BE49-F238E27FC236}">
                <a16:creationId xmlns:a16="http://schemas.microsoft.com/office/drawing/2014/main" id="{95B13E5C-3AF9-5C46-83FA-4FD86A031D58}"/>
              </a:ext>
            </a:extLst>
          </p:cNvPr>
          <p:cNvSpPr>
            <a:spLocks noGrp="1" noChangeArrowheads="1"/>
          </p:cNvSpPr>
          <p:nvPr>
            <p:ph type="title"/>
          </p:nvPr>
        </p:nvSpPr>
        <p:spPr/>
        <p:txBody>
          <a:bodyPr>
            <a:normAutofit fontScale="90000"/>
          </a:bodyPr>
          <a:lstStyle/>
          <a:p>
            <a:r>
              <a:rPr lang="en-US" altLang="en-US" dirty="0">
                <a:ea typeface="ＭＳ Ｐゴシック" panose="020B0600070205080204" pitchFamily="34" charset="-128"/>
              </a:rPr>
              <a:t>Humane genomics literacy reduces racist beliefs</a:t>
            </a:r>
            <a:br>
              <a:rPr lang="en-US" altLang="en-US" dirty="0">
                <a:ea typeface="ＭＳ Ｐゴシック" panose="020B0600070205080204" pitchFamily="34" charset="-128"/>
              </a:rPr>
            </a:br>
            <a:endParaRPr lang="en-US" altLang="en-US" dirty="0">
              <a:ea typeface="ＭＳ Ｐゴシック" panose="020B0600070205080204" pitchFamily="34" charset="-128"/>
            </a:endParaRPr>
          </a:p>
        </p:txBody>
      </p:sp>
      <p:sp>
        <p:nvSpPr>
          <p:cNvPr id="37891" name="Rectangle 3">
            <a:extLst>
              <a:ext uri="{FF2B5EF4-FFF2-40B4-BE49-F238E27FC236}">
                <a16:creationId xmlns:a16="http://schemas.microsoft.com/office/drawing/2014/main" id="{F390E529-D57D-F240-B13A-2409DB22051A}"/>
              </a:ext>
            </a:extLst>
          </p:cNvPr>
          <p:cNvSpPr>
            <a:spLocks noGrp="1" noChangeArrowheads="1"/>
          </p:cNvSpPr>
          <p:nvPr>
            <p:ph type="body" idx="1"/>
          </p:nvPr>
        </p:nvSpPr>
        <p:spPr>
          <a:xfrm>
            <a:off x="220362" y="1027906"/>
            <a:ext cx="4252784" cy="1086785"/>
          </a:xfrm>
        </p:spPr>
        <p:txBody>
          <a:bodyPr/>
          <a:lstStyle/>
          <a:p>
            <a:r>
              <a:rPr lang="en-US" altLang="en-US" dirty="0">
                <a:solidFill>
                  <a:schemeClr val="accent2"/>
                </a:solidFill>
                <a:ea typeface="ＭＳ Ｐゴシック" panose="020B0600070205080204" pitchFamily="34" charset="-128"/>
              </a:rPr>
              <a:t>Humane genomics first</a:t>
            </a:r>
          </a:p>
          <a:p>
            <a:r>
              <a:rPr lang="en-US" altLang="en-US" dirty="0">
                <a:solidFill>
                  <a:schemeClr val="accent1"/>
                </a:solidFill>
                <a:ea typeface="ＭＳ Ｐゴシック" panose="020B0600070205080204" pitchFamily="34" charset="-128"/>
              </a:rPr>
              <a:t>Basic genetics first</a:t>
            </a:r>
          </a:p>
        </p:txBody>
      </p:sp>
      <p:sp>
        <p:nvSpPr>
          <p:cNvPr id="4" name="TextBox 3">
            <a:extLst>
              <a:ext uri="{FF2B5EF4-FFF2-40B4-BE49-F238E27FC236}">
                <a16:creationId xmlns:a16="http://schemas.microsoft.com/office/drawing/2014/main" id="{514FDDF4-8D65-A74A-853B-645EBB1824AE}"/>
              </a:ext>
            </a:extLst>
          </p:cNvPr>
          <p:cNvSpPr txBox="1"/>
          <p:nvPr/>
        </p:nvSpPr>
        <p:spPr>
          <a:xfrm>
            <a:off x="10427060" y="6444258"/>
            <a:ext cx="1602170" cy="307777"/>
          </a:xfrm>
          <a:prstGeom prst="rect">
            <a:avLst/>
          </a:prstGeom>
          <a:noFill/>
        </p:spPr>
        <p:txBody>
          <a:bodyPr wrap="none" rtlCol="0">
            <a:spAutoFit/>
          </a:bodyPr>
          <a:lstStyle/>
          <a:p>
            <a:r>
              <a:rPr lang="en-US" sz="1400" dirty="0"/>
              <a:t>Donovan et al 2024</a:t>
            </a:r>
          </a:p>
        </p:txBody>
      </p:sp>
      <p:sp>
        <p:nvSpPr>
          <p:cNvPr id="3" name="Rectangle 2">
            <a:extLst>
              <a:ext uri="{FF2B5EF4-FFF2-40B4-BE49-F238E27FC236}">
                <a16:creationId xmlns:a16="http://schemas.microsoft.com/office/drawing/2014/main" id="{8B23F18C-AF5E-9549-AF92-A07483031B6D}"/>
              </a:ext>
            </a:extLst>
          </p:cNvPr>
          <p:cNvSpPr/>
          <p:nvPr/>
        </p:nvSpPr>
        <p:spPr>
          <a:xfrm>
            <a:off x="963855" y="4103034"/>
            <a:ext cx="10264290" cy="707886"/>
          </a:xfrm>
          <a:prstGeom prst="rect">
            <a:avLst/>
          </a:prstGeom>
        </p:spPr>
        <p:txBody>
          <a:bodyPr wrap="square">
            <a:spAutoFit/>
          </a:bodyPr>
          <a:lstStyle/>
          <a:p>
            <a:endParaRPr lang="en-US" sz="4000" dirty="0">
              <a:latin typeface="+mj-lt"/>
              <a:ea typeface="ＭＳ Ｐゴシック" panose="020B0600070205080204" pitchFamily="34" charset="-128"/>
              <a:cs typeface="+mj-cs"/>
            </a:endParaRPr>
          </a:p>
        </p:txBody>
      </p:sp>
      <p:pic>
        <p:nvPicPr>
          <p:cNvPr id="2" name="Picture 1">
            <a:extLst>
              <a:ext uri="{FF2B5EF4-FFF2-40B4-BE49-F238E27FC236}">
                <a16:creationId xmlns:a16="http://schemas.microsoft.com/office/drawing/2014/main" id="{9852A20A-78CC-FAB1-A554-0016A5498BDF}"/>
              </a:ext>
            </a:extLst>
          </p:cNvPr>
          <p:cNvPicPr>
            <a:picLocks noChangeAspect="1"/>
          </p:cNvPicPr>
          <p:nvPr/>
        </p:nvPicPr>
        <p:blipFill rotWithShape="1">
          <a:blip r:embed="rId3"/>
          <a:srcRect t="53286" r="47509"/>
          <a:stretch/>
        </p:blipFill>
        <p:spPr>
          <a:xfrm>
            <a:off x="1060622" y="1994273"/>
            <a:ext cx="9495262" cy="4462122"/>
          </a:xfrm>
          <a:prstGeom prst="rect">
            <a:avLst/>
          </a:prstGeom>
        </p:spPr>
      </p:pic>
    </p:spTree>
    <p:extLst>
      <p:ext uri="{BB962C8B-B14F-4D97-AF65-F5344CB8AC3E}">
        <p14:creationId xmlns:p14="http://schemas.microsoft.com/office/powerpoint/2010/main" val="37019933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7891">
                                            <p:txEl>
                                              <p:pRg st="0" end="0"/>
                                            </p:txEl>
                                          </p:spTgt>
                                        </p:tgtEl>
                                        <p:attrNameLst>
                                          <p:attrName>style.visibility</p:attrName>
                                        </p:attrNameLst>
                                      </p:cBhvr>
                                      <p:to>
                                        <p:strVal val="visible"/>
                                      </p:to>
                                    </p:set>
                                    <p:animEffect transition="in" filter="wipe(left)">
                                      <p:cBhvr>
                                        <p:cTn id="7" dur="500"/>
                                        <p:tgtEl>
                                          <p:spTgt spid="3789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7891">
                                            <p:txEl>
                                              <p:pRg st="1" end="1"/>
                                            </p:txEl>
                                          </p:spTgt>
                                        </p:tgtEl>
                                        <p:attrNameLst>
                                          <p:attrName>style.visibility</p:attrName>
                                        </p:attrNameLst>
                                      </p:cBhvr>
                                      <p:to>
                                        <p:strVal val="visible"/>
                                      </p:to>
                                    </p:set>
                                    <p:animEffect transition="in" filter="wipe(left)">
                                      <p:cBhvr>
                                        <p:cTn id="12" dur="500"/>
                                        <p:tgtEl>
                                          <p:spTgt spid="3789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2">
            <a:extLst>
              <a:ext uri="{FF2B5EF4-FFF2-40B4-BE49-F238E27FC236}">
                <a16:creationId xmlns:a16="http://schemas.microsoft.com/office/drawing/2014/main" id="{95B13E5C-3AF9-5C46-83FA-4FD86A031D58}"/>
              </a:ext>
            </a:extLst>
          </p:cNvPr>
          <p:cNvSpPr>
            <a:spLocks noGrp="1" noChangeArrowheads="1"/>
          </p:cNvSpPr>
          <p:nvPr>
            <p:ph type="title"/>
          </p:nvPr>
        </p:nvSpPr>
        <p:spPr/>
        <p:txBody>
          <a:bodyPr>
            <a:normAutofit fontScale="90000"/>
          </a:bodyPr>
          <a:lstStyle/>
          <a:p>
            <a:r>
              <a:rPr lang="en-US" altLang="en-US" dirty="0">
                <a:ea typeface="ＭＳ Ｐゴシック" panose="020B0600070205080204" pitchFamily="34" charset="-128"/>
              </a:rPr>
              <a:t>Humane genomics literacy increases knowledge of the social construction of ”race.”</a:t>
            </a:r>
            <a:br>
              <a:rPr lang="en-US" altLang="en-US" dirty="0">
                <a:ea typeface="ＭＳ Ｐゴシック" panose="020B0600070205080204" pitchFamily="34" charset="-128"/>
              </a:rPr>
            </a:br>
            <a:endParaRPr lang="en-US" altLang="en-US" dirty="0">
              <a:ea typeface="ＭＳ Ｐゴシック" panose="020B0600070205080204" pitchFamily="34" charset="-128"/>
            </a:endParaRPr>
          </a:p>
        </p:txBody>
      </p:sp>
      <p:sp>
        <p:nvSpPr>
          <p:cNvPr id="37891" name="Rectangle 3">
            <a:extLst>
              <a:ext uri="{FF2B5EF4-FFF2-40B4-BE49-F238E27FC236}">
                <a16:creationId xmlns:a16="http://schemas.microsoft.com/office/drawing/2014/main" id="{F390E529-D57D-F240-B13A-2409DB22051A}"/>
              </a:ext>
            </a:extLst>
          </p:cNvPr>
          <p:cNvSpPr>
            <a:spLocks noGrp="1" noChangeArrowheads="1"/>
          </p:cNvSpPr>
          <p:nvPr>
            <p:ph type="body" idx="1"/>
          </p:nvPr>
        </p:nvSpPr>
        <p:spPr>
          <a:xfrm>
            <a:off x="408252" y="5357473"/>
            <a:ext cx="4252784" cy="1086785"/>
          </a:xfrm>
        </p:spPr>
        <p:txBody>
          <a:bodyPr/>
          <a:lstStyle/>
          <a:p>
            <a:r>
              <a:rPr lang="en-US" altLang="en-US" dirty="0">
                <a:solidFill>
                  <a:schemeClr val="accent2"/>
                </a:solidFill>
                <a:ea typeface="ＭＳ Ｐゴシック" panose="020B0600070205080204" pitchFamily="34" charset="-128"/>
              </a:rPr>
              <a:t>Humane genomics first</a:t>
            </a:r>
          </a:p>
          <a:p>
            <a:r>
              <a:rPr lang="en-US" altLang="en-US" dirty="0">
                <a:solidFill>
                  <a:schemeClr val="accent1"/>
                </a:solidFill>
                <a:ea typeface="ＭＳ Ｐゴシック" panose="020B0600070205080204" pitchFamily="34" charset="-128"/>
              </a:rPr>
              <a:t>Basic genetics first</a:t>
            </a:r>
          </a:p>
        </p:txBody>
      </p:sp>
      <p:sp>
        <p:nvSpPr>
          <p:cNvPr id="4" name="TextBox 3">
            <a:extLst>
              <a:ext uri="{FF2B5EF4-FFF2-40B4-BE49-F238E27FC236}">
                <a16:creationId xmlns:a16="http://schemas.microsoft.com/office/drawing/2014/main" id="{514FDDF4-8D65-A74A-853B-645EBB1824AE}"/>
              </a:ext>
            </a:extLst>
          </p:cNvPr>
          <p:cNvSpPr txBox="1"/>
          <p:nvPr/>
        </p:nvSpPr>
        <p:spPr>
          <a:xfrm>
            <a:off x="10427060" y="6444258"/>
            <a:ext cx="1602170" cy="307777"/>
          </a:xfrm>
          <a:prstGeom prst="rect">
            <a:avLst/>
          </a:prstGeom>
          <a:noFill/>
        </p:spPr>
        <p:txBody>
          <a:bodyPr wrap="none" rtlCol="0">
            <a:spAutoFit/>
          </a:bodyPr>
          <a:lstStyle/>
          <a:p>
            <a:r>
              <a:rPr lang="en-US" sz="1400" dirty="0"/>
              <a:t>Donovan et al 2024</a:t>
            </a:r>
          </a:p>
        </p:txBody>
      </p:sp>
      <p:sp>
        <p:nvSpPr>
          <p:cNvPr id="3" name="Rectangle 2">
            <a:extLst>
              <a:ext uri="{FF2B5EF4-FFF2-40B4-BE49-F238E27FC236}">
                <a16:creationId xmlns:a16="http://schemas.microsoft.com/office/drawing/2014/main" id="{8B23F18C-AF5E-9549-AF92-A07483031B6D}"/>
              </a:ext>
            </a:extLst>
          </p:cNvPr>
          <p:cNvSpPr/>
          <p:nvPr/>
        </p:nvSpPr>
        <p:spPr>
          <a:xfrm>
            <a:off x="963855" y="4103034"/>
            <a:ext cx="10264290" cy="707886"/>
          </a:xfrm>
          <a:prstGeom prst="rect">
            <a:avLst/>
          </a:prstGeom>
        </p:spPr>
        <p:txBody>
          <a:bodyPr wrap="square">
            <a:spAutoFit/>
          </a:bodyPr>
          <a:lstStyle/>
          <a:p>
            <a:endParaRPr lang="en-US" sz="4000" dirty="0">
              <a:latin typeface="+mj-lt"/>
              <a:ea typeface="ＭＳ Ｐゴシック" panose="020B0600070205080204" pitchFamily="34" charset="-128"/>
              <a:cs typeface="+mj-cs"/>
            </a:endParaRPr>
          </a:p>
        </p:txBody>
      </p:sp>
      <p:pic>
        <p:nvPicPr>
          <p:cNvPr id="2" name="Picture 1">
            <a:extLst>
              <a:ext uri="{FF2B5EF4-FFF2-40B4-BE49-F238E27FC236}">
                <a16:creationId xmlns:a16="http://schemas.microsoft.com/office/drawing/2014/main" id="{9852A20A-78CC-FAB1-A554-0016A5498BDF}"/>
              </a:ext>
            </a:extLst>
          </p:cNvPr>
          <p:cNvPicPr>
            <a:picLocks noChangeAspect="1"/>
          </p:cNvPicPr>
          <p:nvPr/>
        </p:nvPicPr>
        <p:blipFill rotWithShape="1">
          <a:blip r:embed="rId3"/>
          <a:srcRect l="76397" t="51802" r="93" b="1484"/>
          <a:stretch/>
        </p:blipFill>
        <p:spPr>
          <a:xfrm>
            <a:off x="4661036" y="1284716"/>
            <a:ext cx="5064153" cy="5313430"/>
          </a:xfrm>
          <a:prstGeom prst="rect">
            <a:avLst/>
          </a:prstGeom>
        </p:spPr>
      </p:pic>
    </p:spTree>
    <p:extLst>
      <p:ext uri="{BB962C8B-B14F-4D97-AF65-F5344CB8AC3E}">
        <p14:creationId xmlns:p14="http://schemas.microsoft.com/office/powerpoint/2010/main" val="4634147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7891">
                                            <p:txEl>
                                              <p:pRg st="0" end="0"/>
                                            </p:txEl>
                                          </p:spTgt>
                                        </p:tgtEl>
                                        <p:attrNameLst>
                                          <p:attrName>style.visibility</p:attrName>
                                        </p:attrNameLst>
                                      </p:cBhvr>
                                      <p:to>
                                        <p:strVal val="visible"/>
                                      </p:to>
                                    </p:set>
                                    <p:animEffect transition="in" filter="wipe(left)">
                                      <p:cBhvr>
                                        <p:cTn id="7" dur="500"/>
                                        <p:tgtEl>
                                          <p:spTgt spid="3789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7891">
                                            <p:txEl>
                                              <p:pRg st="1" end="1"/>
                                            </p:txEl>
                                          </p:spTgt>
                                        </p:tgtEl>
                                        <p:attrNameLst>
                                          <p:attrName>style.visibility</p:attrName>
                                        </p:attrNameLst>
                                      </p:cBhvr>
                                      <p:to>
                                        <p:strVal val="visible"/>
                                      </p:to>
                                    </p:set>
                                    <p:animEffect transition="in" filter="wipe(left)">
                                      <p:cBhvr>
                                        <p:cTn id="12" dur="500"/>
                                        <p:tgtEl>
                                          <p:spTgt spid="3789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2">
            <a:extLst>
              <a:ext uri="{FF2B5EF4-FFF2-40B4-BE49-F238E27FC236}">
                <a16:creationId xmlns:a16="http://schemas.microsoft.com/office/drawing/2014/main" id="{95B13E5C-3AF9-5C46-83FA-4FD86A031D58}"/>
              </a:ext>
            </a:extLst>
          </p:cNvPr>
          <p:cNvSpPr>
            <a:spLocks noGrp="1" noChangeArrowheads="1"/>
          </p:cNvSpPr>
          <p:nvPr>
            <p:ph type="title"/>
          </p:nvPr>
        </p:nvSpPr>
        <p:spPr/>
        <p:txBody>
          <a:bodyPr/>
          <a:lstStyle/>
          <a:p>
            <a:r>
              <a:rPr lang="en-US" altLang="en-US" dirty="0">
                <a:ea typeface="ＭＳ Ｐゴシック" panose="020B0600070205080204" pitchFamily="34" charset="-128"/>
              </a:rPr>
              <a:t>The good news</a:t>
            </a:r>
            <a:br>
              <a:rPr lang="en-US" altLang="en-US" dirty="0">
                <a:ea typeface="ＭＳ Ｐゴシック" panose="020B0600070205080204" pitchFamily="34" charset="-128"/>
              </a:rPr>
            </a:br>
            <a:endParaRPr lang="en-US" altLang="en-US" dirty="0">
              <a:ea typeface="ＭＳ Ｐゴシック" panose="020B0600070205080204" pitchFamily="34" charset="-128"/>
            </a:endParaRPr>
          </a:p>
        </p:txBody>
      </p:sp>
      <p:sp>
        <p:nvSpPr>
          <p:cNvPr id="37891" name="Rectangle 3">
            <a:extLst>
              <a:ext uri="{FF2B5EF4-FFF2-40B4-BE49-F238E27FC236}">
                <a16:creationId xmlns:a16="http://schemas.microsoft.com/office/drawing/2014/main" id="{F390E529-D57D-F240-B13A-2409DB22051A}"/>
              </a:ext>
            </a:extLst>
          </p:cNvPr>
          <p:cNvSpPr>
            <a:spLocks noGrp="1" noChangeArrowheads="1"/>
          </p:cNvSpPr>
          <p:nvPr>
            <p:ph type="body" idx="1"/>
          </p:nvPr>
        </p:nvSpPr>
        <p:spPr>
          <a:xfrm>
            <a:off x="838200" y="1382911"/>
            <a:ext cx="10515600" cy="1538882"/>
          </a:xfrm>
        </p:spPr>
        <p:txBody>
          <a:bodyPr/>
          <a:lstStyle/>
          <a:p>
            <a:r>
              <a:rPr lang="en-US" altLang="en-US" dirty="0">
                <a:solidFill>
                  <a:schemeClr val="tx2"/>
                </a:solidFill>
                <a:ea typeface="ＭＳ Ｐゴシック" panose="020B0600070205080204" pitchFamily="34" charset="-128"/>
              </a:rPr>
              <a:t>“… [teachers] can protect students from believing in unscientific notions of genetic essentialism and support their scientifically accurate understanding of race as a social construction.”</a:t>
            </a:r>
          </a:p>
        </p:txBody>
      </p:sp>
      <p:sp>
        <p:nvSpPr>
          <p:cNvPr id="4" name="TextBox 3">
            <a:extLst>
              <a:ext uri="{FF2B5EF4-FFF2-40B4-BE49-F238E27FC236}">
                <a16:creationId xmlns:a16="http://schemas.microsoft.com/office/drawing/2014/main" id="{514FDDF4-8D65-A74A-853B-645EBB1824AE}"/>
              </a:ext>
            </a:extLst>
          </p:cNvPr>
          <p:cNvSpPr txBox="1"/>
          <p:nvPr/>
        </p:nvSpPr>
        <p:spPr>
          <a:xfrm>
            <a:off x="9881175" y="6042025"/>
            <a:ext cx="1647054" cy="307777"/>
          </a:xfrm>
          <a:prstGeom prst="rect">
            <a:avLst/>
          </a:prstGeom>
          <a:noFill/>
        </p:spPr>
        <p:txBody>
          <a:bodyPr wrap="none" rtlCol="0">
            <a:spAutoFit/>
          </a:bodyPr>
          <a:lstStyle/>
          <a:p>
            <a:r>
              <a:rPr lang="en-US" sz="1400" dirty="0"/>
              <a:t>Donovan et al. 2024</a:t>
            </a:r>
          </a:p>
        </p:txBody>
      </p:sp>
      <p:sp>
        <p:nvSpPr>
          <p:cNvPr id="3" name="Rectangle 2">
            <a:extLst>
              <a:ext uri="{FF2B5EF4-FFF2-40B4-BE49-F238E27FC236}">
                <a16:creationId xmlns:a16="http://schemas.microsoft.com/office/drawing/2014/main" id="{8B23F18C-AF5E-9549-AF92-A07483031B6D}"/>
              </a:ext>
            </a:extLst>
          </p:cNvPr>
          <p:cNvSpPr/>
          <p:nvPr/>
        </p:nvSpPr>
        <p:spPr>
          <a:xfrm>
            <a:off x="963855" y="4103034"/>
            <a:ext cx="10264290" cy="707886"/>
          </a:xfrm>
          <a:prstGeom prst="rect">
            <a:avLst/>
          </a:prstGeom>
        </p:spPr>
        <p:txBody>
          <a:bodyPr wrap="square">
            <a:spAutoFit/>
          </a:bodyPr>
          <a:lstStyle/>
          <a:p>
            <a:endParaRPr lang="en-US" sz="4000" dirty="0">
              <a:latin typeface="+mj-lt"/>
              <a:ea typeface="ＭＳ Ｐゴシック" panose="020B0600070205080204" pitchFamily="34" charset="-128"/>
              <a:cs typeface="+mj-cs"/>
            </a:endParaRPr>
          </a:p>
        </p:txBody>
      </p:sp>
    </p:spTree>
    <p:extLst>
      <p:ext uri="{BB962C8B-B14F-4D97-AF65-F5344CB8AC3E}">
        <p14:creationId xmlns:p14="http://schemas.microsoft.com/office/powerpoint/2010/main" val="24069864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7891">
                                            <p:txEl>
                                              <p:pRg st="0" end="0"/>
                                            </p:txEl>
                                          </p:spTgt>
                                        </p:tgtEl>
                                        <p:attrNameLst>
                                          <p:attrName>style.visibility</p:attrName>
                                        </p:attrNameLst>
                                      </p:cBhvr>
                                      <p:to>
                                        <p:strVal val="visible"/>
                                      </p:to>
                                    </p:set>
                                    <p:animEffect transition="in" filter="wipe(left)">
                                      <p:cBhvr>
                                        <p:cTn id="7" dur="500"/>
                                        <p:tgtEl>
                                          <p:spTgt spid="3789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2">
            <a:extLst>
              <a:ext uri="{FF2B5EF4-FFF2-40B4-BE49-F238E27FC236}">
                <a16:creationId xmlns:a16="http://schemas.microsoft.com/office/drawing/2014/main" id="{95B13E5C-3AF9-5C46-83FA-4FD86A031D58}"/>
              </a:ext>
            </a:extLst>
          </p:cNvPr>
          <p:cNvSpPr>
            <a:spLocks noGrp="1" noChangeArrowheads="1"/>
          </p:cNvSpPr>
          <p:nvPr>
            <p:ph type="title"/>
          </p:nvPr>
        </p:nvSpPr>
        <p:spPr>
          <a:xfrm>
            <a:off x="104104" y="133305"/>
            <a:ext cx="10515600" cy="1325563"/>
          </a:xfrm>
        </p:spPr>
        <p:txBody>
          <a:bodyPr/>
          <a:lstStyle/>
          <a:p>
            <a:r>
              <a:rPr lang="en-US" altLang="en-US" dirty="0">
                <a:ea typeface="ＭＳ Ｐゴシック" panose="020B0600070205080204" pitchFamily="34" charset="-128"/>
              </a:rPr>
              <a:t>References</a:t>
            </a:r>
            <a:br>
              <a:rPr lang="en-US" altLang="en-US" dirty="0">
                <a:ea typeface="ＭＳ Ｐゴシック" panose="020B0600070205080204" pitchFamily="34" charset="-128"/>
              </a:rPr>
            </a:br>
            <a:endParaRPr lang="en-US" altLang="en-US" dirty="0">
              <a:ea typeface="ＭＳ Ｐゴシック" panose="020B0600070205080204" pitchFamily="34" charset="-128"/>
            </a:endParaRPr>
          </a:p>
        </p:txBody>
      </p:sp>
      <p:sp>
        <p:nvSpPr>
          <p:cNvPr id="37891" name="Rectangle 3">
            <a:extLst>
              <a:ext uri="{FF2B5EF4-FFF2-40B4-BE49-F238E27FC236}">
                <a16:creationId xmlns:a16="http://schemas.microsoft.com/office/drawing/2014/main" id="{F390E529-D57D-F240-B13A-2409DB22051A}"/>
              </a:ext>
            </a:extLst>
          </p:cNvPr>
          <p:cNvSpPr>
            <a:spLocks noGrp="1" noChangeArrowheads="1"/>
          </p:cNvSpPr>
          <p:nvPr>
            <p:ph type="body" idx="1"/>
          </p:nvPr>
        </p:nvSpPr>
        <p:spPr>
          <a:xfrm>
            <a:off x="0" y="1047964"/>
            <a:ext cx="12192000" cy="5444911"/>
          </a:xfrm>
        </p:spPr>
        <p:txBody>
          <a:bodyPr>
            <a:normAutofit fontScale="92500" lnSpcReduction="20000"/>
          </a:bodyPr>
          <a:lstStyle/>
          <a:p>
            <a:r>
              <a:rPr lang="en-US" altLang="en-US" dirty="0">
                <a:solidFill>
                  <a:schemeClr val="tx2"/>
                </a:solidFill>
                <a:ea typeface="ＭＳ Ｐゴシック" panose="020B0600070205080204" pitchFamily="34" charset="-128"/>
              </a:rPr>
              <a:t>Donovan et al. 2024.  Humane genomics education can reduce racism.  Science </a:t>
            </a:r>
            <a:r>
              <a:rPr lang="en-US" altLang="en-US" b="1" dirty="0">
                <a:solidFill>
                  <a:schemeClr val="tx2"/>
                </a:solidFill>
                <a:ea typeface="ＭＳ Ｐゴシック" panose="020B0600070205080204" pitchFamily="34" charset="-128"/>
              </a:rPr>
              <a:t>383</a:t>
            </a:r>
            <a:r>
              <a:rPr lang="en-US" altLang="en-US" dirty="0">
                <a:solidFill>
                  <a:schemeClr val="tx2"/>
                </a:solidFill>
                <a:ea typeface="ＭＳ Ｐゴシック" panose="020B0600070205080204" pitchFamily="34" charset="-128"/>
              </a:rPr>
              <a:t>:818-822. </a:t>
            </a:r>
            <a:r>
              <a:rPr lang="en-US" u="sng" dirty="0">
                <a:hlinkClick r:id="rId3"/>
              </a:rPr>
              <a:t>DOI: 10.1126/science.adi7895</a:t>
            </a:r>
            <a:endParaRPr lang="en-US" u="sng" dirty="0"/>
          </a:p>
          <a:p>
            <a:r>
              <a:rPr lang="en-US" altLang="en-US" dirty="0">
                <a:solidFill>
                  <a:schemeClr val="tx2"/>
                </a:solidFill>
                <a:ea typeface="ＭＳ Ｐゴシック" panose="020B0600070205080204" pitchFamily="34" charset="-128"/>
              </a:rPr>
              <a:t>Donovan 2022.  Ending genetic essentialism through genetics education.  HGG Advances </a:t>
            </a:r>
            <a:r>
              <a:rPr lang="en-US" altLang="en-US" b="1" dirty="0">
                <a:solidFill>
                  <a:schemeClr val="tx2"/>
                </a:solidFill>
                <a:ea typeface="ＭＳ Ｐゴシック" panose="020B0600070205080204" pitchFamily="34" charset="-128"/>
              </a:rPr>
              <a:t>3</a:t>
            </a:r>
            <a:r>
              <a:rPr lang="en-US" altLang="en-US" dirty="0">
                <a:solidFill>
                  <a:schemeClr val="tx2"/>
                </a:solidFill>
                <a:ea typeface="ＭＳ Ｐゴシック" panose="020B0600070205080204" pitchFamily="34" charset="-128"/>
              </a:rPr>
              <a:t>:100058. </a:t>
            </a:r>
            <a:r>
              <a:rPr lang="en-US" dirty="0">
                <a:hlinkClick r:id="rId4" tooltip="Persistent link using digital object identifier"/>
              </a:rPr>
              <a:t>https://doi.org/10.1016/j.xhgg.2021.100058</a:t>
            </a:r>
            <a:endParaRPr lang="en-US" altLang="en-US" dirty="0">
              <a:solidFill>
                <a:schemeClr val="tx2"/>
              </a:solidFill>
              <a:ea typeface="ＭＳ Ｐゴシック" panose="020B0600070205080204" pitchFamily="34" charset="-128"/>
            </a:endParaRPr>
          </a:p>
          <a:p>
            <a:r>
              <a:rPr lang="en-US" altLang="en-US" dirty="0">
                <a:solidFill>
                  <a:schemeClr val="tx2"/>
                </a:solidFill>
                <a:ea typeface="ＭＳ Ｐゴシック" panose="020B0600070205080204" pitchFamily="34" charset="-128"/>
              </a:rPr>
              <a:t>Donovan et al. 2021a.  How can we make genetics education more humane?  In Genetics Education Current Challenges and Possible Solutions, edited by Michal </a:t>
            </a:r>
            <a:r>
              <a:rPr lang="en-US" altLang="en-US" dirty="0" err="1">
                <a:solidFill>
                  <a:schemeClr val="tx2"/>
                </a:solidFill>
                <a:ea typeface="ＭＳ Ｐゴシック" panose="020B0600070205080204" pitchFamily="34" charset="-128"/>
              </a:rPr>
              <a:t>Haskel-Ittah</a:t>
            </a:r>
            <a:r>
              <a:rPr lang="en-US" altLang="en-US" dirty="0">
                <a:solidFill>
                  <a:schemeClr val="tx2"/>
                </a:solidFill>
                <a:ea typeface="ＭＳ Ｐゴシック" panose="020B0600070205080204" pitchFamily="34" charset="-128"/>
              </a:rPr>
              <a:t> and </a:t>
            </a:r>
            <a:r>
              <a:rPr lang="en-US" altLang="en-US" dirty="0" err="1">
                <a:solidFill>
                  <a:schemeClr val="tx2"/>
                </a:solidFill>
                <a:ea typeface="ＭＳ Ｐゴシック" panose="020B0600070205080204" pitchFamily="34" charset="-128"/>
              </a:rPr>
              <a:t>Anat</a:t>
            </a:r>
            <a:r>
              <a:rPr lang="en-US" altLang="en-US" dirty="0">
                <a:solidFill>
                  <a:schemeClr val="tx2"/>
                </a:solidFill>
                <a:ea typeface="ＭＳ Ｐゴシック" panose="020B0600070205080204" pitchFamily="34" charset="-128"/>
              </a:rPr>
              <a:t> </a:t>
            </a:r>
            <a:r>
              <a:rPr lang="en-US" altLang="en-US" dirty="0" err="1">
                <a:solidFill>
                  <a:schemeClr val="tx2"/>
                </a:solidFill>
                <a:ea typeface="ＭＳ Ｐゴシック" panose="020B0600070205080204" pitchFamily="34" charset="-128"/>
              </a:rPr>
              <a:t>Yarden</a:t>
            </a:r>
            <a:r>
              <a:rPr lang="en-US" altLang="en-US" dirty="0">
                <a:solidFill>
                  <a:schemeClr val="tx2"/>
                </a:solidFill>
                <a:ea typeface="ＭＳ Ｐゴシック" panose="020B0600070205080204" pitchFamily="34" charset="-128"/>
              </a:rPr>
              <a:t>.</a:t>
            </a:r>
          </a:p>
          <a:p>
            <a:r>
              <a:rPr lang="en-US" altLang="en-US" dirty="0">
                <a:solidFill>
                  <a:schemeClr val="tx2"/>
                </a:solidFill>
                <a:ea typeface="ＭＳ Ｐゴシック" panose="020B0600070205080204" pitchFamily="34" charset="-128"/>
              </a:rPr>
              <a:t>Donovan et al. 2021b. Genomics literacy matters: Supporting the development of genomics literacy through genetics education could reduce the prevalence of genetic essentialism.  J Res Si Teach </a:t>
            </a:r>
            <a:r>
              <a:rPr lang="en-US" altLang="en-US" b="1" dirty="0">
                <a:solidFill>
                  <a:schemeClr val="tx2"/>
                </a:solidFill>
                <a:ea typeface="ＭＳ Ｐゴシック" panose="020B0600070205080204" pitchFamily="34" charset="-128"/>
              </a:rPr>
              <a:t>58</a:t>
            </a:r>
            <a:r>
              <a:rPr lang="en-US" altLang="en-US" dirty="0">
                <a:solidFill>
                  <a:schemeClr val="tx2"/>
                </a:solidFill>
                <a:ea typeface="ＭＳ Ｐゴシック" panose="020B0600070205080204" pitchFamily="34" charset="-128"/>
              </a:rPr>
              <a:t>:520-550. </a:t>
            </a:r>
            <a:r>
              <a:rPr lang="en-US" altLang="en-US" dirty="0">
                <a:solidFill>
                  <a:schemeClr val="tx2"/>
                </a:solidFill>
                <a:ea typeface="ＭＳ Ｐゴシック" panose="020B0600070205080204" pitchFamily="34" charset="-128"/>
                <a:hlinkClick r:id="rId5"/>
              </a:rPr>
              <a:t>https://doi.org/10.1002/tea.21670</a:t>
            </a:r>
            <a:endParaRPr lang="en-US" altLang="en-US" dirty="0">
              <a:solidFill>
                <a:schemeClr val="tx2"/>
              </a:solidFill>
              <a:ea typeface="ＭＳ Ｐゴシック" panose="020B0600070205080204" pitchFamily="34" charset="-128"/>
            </a:endParaRPr>
          </a:p>
          <a:p>
            <a:r>
              <a:rPr lang="en-US" dirty="0"/>
              <a:t>Jamieson &amp; </a:t>
            </a:r>
            <a:r>
              <a:rPr lang="en-US" dirty="0" err="1"/>
              <a:t>Radick</a:t>
            </a:r>
            <a:r>
              <a:rPr lang="en-US" dirty="0"/>
              <a:t> 2017.  Genetic Determinism in the Genetics Curriculum. </a:t>
            </a:r>
            <a:r>
              <a:rPr lang="en-US" i="1" dirty="0"/>
              <a:t>Sci &amp; Educ</a:t>
            </a:r>
            <a:r>
              <a:rPr lang="en-US" dirty="0"/>
              <a:t> </a:t>
            </a:r>
            <a:r>
              <a:rPr lang="en-US" b="1" dirty="0"/>
              <a:t>26</a:t>
            </a:r>
            <a:r>
              <a:rPr lang="en-US" dirty="0"/>
              <a:t>, 1261–1290. </a:t>
            </a:r>
            <a:r>
              <a:rPr lang="en-US" dirty="0">
                <a:hlinkClick r:id="rId6"/>
              </a:rPr>
              <a:t>https://doi.org/10.1007/s11191-017-9900-8</a:t>
            </a:r>
            <a:endParaRPr lang="en-US" dirty="0"/>
          </a:p>
          <a:p>
            <a:r>
              <a:rPr lang="en-US" dirty="0" err="1"/>
              <a:t>Bapty</a:t>
            </a:r>
            <a:r>
              <a:rPr lang="en-US" dirty="0"/>
              <a:t> 2023.  Must Introductory Genetics Start with Mendel? </a:t>
            </a:r>
            <a:r>
              <a:rPr lang="en-US" i="1" dirty="0"/>
              <a:t>Sci &amp; Educ</a:t>
            </a:r>
            <a:r>
              <a:rPr lang="en-US" dirty="0"/>
              <a:t> </a:t>
            </a:r>
            <a:r>
              <a:rPr lang="en-US" b="1" dirty="0"/>
              <a:t>32</a:t>
            </a:r>
            <a:r>
              <a:rPr lang="en-US" dirty="0"/>
              <a:t>: 1677–1708. </a:t>
            </a:r>
            <a:r>
              <a:rPr lang="en-US" dirty="0">
                <a:hlinkClick r:id="rId7"/>
              </a:rPr>
              <a:t>https://doi.org/10.1007/s11191-022-00361-z</a:t>
            </a:r>
            <a:endParaRPr lang="en-US" dirty="0"/>
          </a:p>
          <a:p>
            <a:r>
              <a:rPr lang="en-US" altLang="en-US" dirty="0">
                <a:solidFill>
                  <a:schemeClr val="tx2"/>
                </a:solidFill>
                <a:ea typeface="ＭＳ Ｐゴシック" panose="020B0600070205080204" pitchFamily="34" charset="-128"/>
              </a:rPr>
              <a:t>Koop 2022. https://</a:t>
            </a:r>
            <a:r>
              <a:rPr lang="en-US" altLang="en-US" dirty="0" err="1">
                <a:solidFill>
                  <a:schemeClr val="tx2"/>
                </a:solidFill>
                <a:ea typeface="ＭＳ Ｐゴシック" panose="020B0600070205080204" pitchFamily="34" charset="-128"/>
              </a:rPr>
              <a:t>arxiv.org</a:t>
            </a:r>
            <a:r>
              <a:rPr lang="en-US" altLang="en-US" dirty="0">
                <a:solidFill>
                  <a:schemeClr val="tx2"/>
                </a:solidFill>
                <a:ea typeface="ＭＳ Ｐゴシック" panose="020B0600070205080204" pitchFamily="34" charset="-128"/>
              </a:rPr>
              <a:t>/pdf/2207.11595</a:t>
            </a:r>
          </a:p>
        </p:txBody>
      </p:sp>
      <p:sp>
        <p:nvSpPr>
          <p:cNvPr id="3" name="Rectangle 2">
            <a:extLst>
              <a:ext uri="{FF2B5EF4-FFF2-40B4-BE49-F238E27FC236}">
                <a16:creationId xmlns:a16="http://schemas.microsoft.com/office/drawing/2014/main" id="{8B23F18C-AF5E-9549-AF92-A07483031B6D}"/>
              </a:ext>
            </a:extLst>
          </p:cNvPr>
          <p:cNvSpPr/>
          <p:nvPr/>
        </p:nvSpPr>
        <p:spPr>
          <a:xfrm>
            <a:off x="963855" y="4103034"/>
            <a:ext cx="10264290" cy="707886"/>
          </a:xfrm>
          <a:prstGeom prst="rect">
            <a:avLst/>
          </a:prstGeom>
        </p:spPr>
        <p:txBody>
          <a:bodyPr wrap="square">
            <a:spAutoFit/>
          </a:bodyPr>
          <a:lstStyle/>
          <a:p>
            <a:endParaRPr lang="en-US" sz="4000" dirty="0">
              <a:latin typeface="+mj-lt"/>
              <a:ea typeface="ＭＳ Ｐゴシック" panose="020B0600070205080204" pitchFamily="34" charset="-128"/>
              <a:cs typeface="+mj-cs"/>
            </a:endParaRPr>
          </a:p>
        </p:txBody>
      </p:sp>
    </p:spTree>
    <p:extLst>
      <p:ext uri="{BB962C8B-B14F-4D97-AF65-F5344CB8AC3E}">
        <p14:creationId xmlns:p14="http://schemas.microsoft.com/office/powerpoint/2010/main" val="32950175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7891">
                                            <p:txEl>
                                              <p:pRg st="0" end="0"/>
                                            </p:txEl>
                                          </p:spTgt>
                                        </p:tgtEl>
                                        <p:attrNameLst>
                                          <p:attrName>style.visibility</p:attrName>
                                        </p:attrNameLst>
                                      </p:cBhvr>
                                      <p:to>
                                        <p:strVal val="visible"/>
                                      </p:to>
                                    </p:set>
                                    <p:animEffect transition="in" filter="wipe(left)">
                                      <p:cBhvr>
                                        <p:cTn id="7" dur="500"/>
                                        <p:tgtEl>
                                          <p:spTgt spid="3789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7891">
                                            <p:txEl>
                                              <p:pRg st="1" end="1"/>
                                            </p:txEl>
                                          </p:spTgt>
                                        </p:tgtEl>
                                        <p:attrNameLst>
                                          <p:attrName>style.visibility</p:attrName>
                                        </p:attrNameLst>
                                      </p:cBhvr>
                                      <p:to>
                                        <p:strVal val="visible"/>
                                      </p:to>
                                    </p:set>
                                    <p:animEffect transition="in" filter="wipe(left)">
                                      <p:cBhvr>
                                        <p:cTn id="12" dur="500"/>
                                        <p:tgtEl>
                                          <p:spTgt spid="3789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7891">
                                            <p:txEl>
                                              <p:pRg st="2" end="2"/>
                                            </p:txEl>
                                          </p:spTgt>
                                        </p:tgtEl>
                                        <p:attrNameLst>
                                          <p:attrName>style.visibility</p:attrName>
                                        </p:attrNameLst>
                                      </p:cBhvr>
                                      <p:to>
                                        <p:strVal val="visible"/>
                                      </p:to>
                                    </p:set>
                                    <p:animEffect transition="in" filter="wipe(left)">
                                      <p:cBhvr>
                                        <p:cTn id="17" dur="500"/>
                                        <p:tgtEl>
                                          <p:spTgt spid="3789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7891">
                                            <p:txEl>
                                              <p:pRg st="3" end="3"/>
                                            </p:txEl>
                                          </p:spTgt>
                                        </p:tgtEl>
                                        <p:attrNameLst>
                                          <p:attrName>style.visibility</p:attrName>
                                        </p:attrNameLst>
                                      </p:cBhvr>
                                      <p:to>
                                        <p:strVal val="visible"/>
                                      </p:to>
                                    </p:set>
                                    <p:animEffect transition="in" filter="wipe(left)">
                                      <p:cBhvr>
                                        <p:cTn id="22" dur="500"/>
                                        <p:tgtEl>
                                          <p:spTgt spid="3789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7891">
                                            <p:txEl>
                                              <p:pRg st="4" end="4"/>
                                            </p:txEl>
                                          </p:spTgt>
                                        </p:tgtEl>
                                        <p:attrNameLst>
                                          <p:attrName>style.visibility</p:attrName>
                                        </p:attrNameLst>
                                      </p:cBhvr>
                                      <p:to>
                                        <p:strVal val="visible"/>
                                      </p:to>
                                    </p:set>
                                    <p:animEffect transition="in" filter="wipe(left)">
                                      <p:cBhvr>
                                        <p:cTn id="27" dur="500"/>
                                        <p:tgtEl>
                                          <p:spTgt spid="3789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7891">
                                            <p:txEl>
                                              <p:pRg st="5" end="5"/>
                                            </p:txEl>
                                          </p:spTgt>
                                        </p:tgtEl>
                                        <p:attrNameLst>
                                          <p:attrName>style.visibility</p:attrName>
                                        </p:attrNameLst>
                                      </p:cBhvr>
                                      <p:to>
                                        <p:strVal val="visible"/>
                                      </p:to>
                                    </p:set>
                                    <p:animEffect transition="in" filter="wipe(left)">
                                      <p:cBhvr>
                                        <p:cTn id="32" dur="500"/>
                                        <p:tgtEl>
                                          <p:spTgt spid="37891">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7891">
                                            <p:txEl>
                                              <p:pRg st="6" end="6"/>
                                            </p:txEl>
                                          </p:spTgt>
                                        </p:tgtEl>
                                        <p:attrNameLst>
                                          <p:attrName>style.visibility</p:attrName>
                                        </p:attrNameLst>
                                      </p:cBhvr>
                                      <p:to>
                                        <p:strVal val="visible"/>
                                      </p:to>
                                    </p:set>
                                    <p:animEffect transition="in" filter="wipe(left)">
                                      <p:cBhvr>
                                        <p:cTn id="37" dur="500"/>
                                        <p:tgtEl>
                                          <p:spTgt spid="3789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build="p" autoUpdateAnimBg="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TotalTime>
  <Words>1253</Words>
  <Application>Microsoft Macintosh PowerPoint</Application>
  <PresentationFormat>Widescreen</PresentationFormat>
  <Paragraphs>67</Paragraphs>
  <Slides>13</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vt:lpstr>
      <vt:lpstr>Calibri</vt:lpstr>
      <vt:lpstr>Calibri Light</vt:lpstr>
      <vt:lpstr>Google Sans</vt:lpstr>
      <vt:lpstr>PT Serif</vt:lpstr>
      <vt:lpstr>roboto</vt:lpstr>
      <vt:lpstr>Times</vt:lpstr>
      <vt:lpstr>Office Theme</vt:lpstr>
      <vt:lpstr>PowerPoint Presentation</vt:lpstr>
      <vt:lpstr>Humane genomics literacy </vt:lpstr>
      <vt:lpstr>Donovan et al 2024 study design</vt:lpstr>
      <vt:lpstr>Humane genomics literacy RCT </vt:lpstr>
      <vt:lpstr>Humane genomics literacy reduces racist beliefs </vt:lpstr>
      <vt:lpstr>Humane genomics literacy reduces racist beliefs </vt:lpstr>
      <vt:lpstr>Humane genomics literacy increases knowledge of the social construction of ”race.” </vt:lpstr>
      <vt:lpstr>The good news </vt:lpstr>
      <vt:lpstr>References </vt:lpstr>
      <vt:lpstr>PowerPoint Presentation</vt:lpstr>
      <vt:lpstr>PowerPoint Presentation</vt:lpstr>
      <vt:lpstr>PowerPoint Presentation</vt:lpstr>
      <vt:lpstr>OTHER IDEAS?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Gregg-Jolly, Leslie</dc:creator>
  <cp:lastModifiedBy>Gregg-Jolly, Leslie</cp:lastModifiedBy>
  <cp:revision>5</cp:revision>
  <dcterms:created xsi:type="dcterms:W3CDTF">2024-06-19T23:45:12Z</dcterms:created>
  <dcterms:modified xsi:type="dcterms:W3CDTF">2024-06-20T19:52:32Z</dcterms:modified>
</cp:coreProperties>
</file>