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6"/>
  </p:notesMasterIdLst>
  <p:sldIdLst>
    <p:sldId id="482" r:id="rId2"/>
    <p:sldId id="461" r:id="rId3"/>
    <p:sldId id="326" r:id="rId4"/>
    <p:sldId id="464" r:id="rId5"/>
    <p:sldId id="439" r:id="rId6"/>
    <p:sldId id="487" r:id="rId7"/>
    <p:sldId id="492" r:id="rId8"/>
    <p:sldId id="488" r:id="rId9"/>
    <p:sldId id="491" r:id="rId10"/>
    <p:sldId id="307" r:id="rId11"/>
    <p:sldId id="323" r:id="rId12"/>
    <p:sldId id="305" r:id="rId13"/>
    <p:sldId id="275" r:id="rId14"/>
    <p:sldId id="279" r:id="rId15"/>
    <p:sldId id="288" r:id="rId16"/>
    <p:sldId id="454" r:id="rId17"/>
    <p:sldId id="458" r:id="rId18"/>
    <p:sldId id="342" r:id="rId19"/>
    <p:sldId id="310" r:id="rId20"/>
    <p:sldId id="330" r:id="rId21"/>
    <p:sldId id="465" r:id="rId22"/>
    <p:sldId id="476" r:id="rId23"/>
    <p:sldId id="486" r:id="rId24"/>
    <p:sldId id="466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600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9289"/>
    <p:restoredTop sz="89620"/>
  </p:normalViewPr>
  <p:slideViewPr>
    <p:cSldViewPr snapToGrid="0" snapToObjects="1">
      <p:cViewPr varScale="1">
        <p:scale>
          <a:sx n="97" d="100"/>
          <a:sy n="97" d="100"/>
        </p:scale>
        <p:origin x="376" y="1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 snapToObjects="1">
      <p:cViewPr varScale="1">
        <p:scale>
          <a:sx n="103" d="100"/>
          <a:sy n="103" d="100"/>
        </p:scale>
        <p:origin x="4632" y="1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7CF85D7-13E7-46CD-B3E0-FEA09700659D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1B6783B8-26BE-4A4A-831B-006122D5D183}">
      <dgm:prSet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Racism always takes its principal unit and core concept </a:t>
          </a:r>
          <a:r>
            <a:rPr lang="en-US" i="1" dirty="0">
              <a:solidFill>
                <a:schemeClr val="tx1"/>
              </a:solidFill>
            </a:rPr>
            <a:t>race </a:t>
          </a:r>
          <a:r>
            <a:rPr lang="en-US" dirty="0">
              <a:solidFill>
                <a:schemeClr val="tx1"/>
              </a:solidFill>
            </a:rPr>
            <a:t>for granted as objective reality;</a:t>
          </a:r>
          <a:r>
            <a:rPr lang="en-US" dirty="0"/>
            <a:t> </a:t>
          </a:r>
        </a:p>
      </dgm:t>
    </dgm:pt>
    <dgm:pt modelId="{F099071C-E8D7-4CB2-AEC2-3CDD486AECEC}" type="parTrans" cxnId="{E2B62CA3-3318-4047-AA0D-8A7E33B0CE70}">
      <dgm:prSet/>
      <dgm:spPr/>
      <dgm:t>
        <a:bodyPr/>
        <a:lstStyle/>
        <a:p>
          <a:endParaRPr lang="en-US"/>
        </a:p>
      </dgm:t>
    </dgm:pt>
    <dgm:pt modelId="{B8E8DF4A-B3B9-4CC6-B59B-CF5B3B0C436C}" type="sibTrans" cxnId="{E2B62CA3-3318-4047-AA0D-8A7E33B0CE70}">
      <dgm:prSet/>
      <dgm:spPr/>
      <dgm:t>
        <a:bodyPr/>
        <a:lstStyle/>
        <a:p>
          <a:endParaRPr lang="en-US"/>
        </a:p>
      </dgm:t>
    </dgm:pt>
    <dgm:pt modelId="{7BBB95D3-7368-4067-93F6-4E499E5A7627}">
      <dgm:prSet custT="1"/>
      <dgm:spPr/>
      <dgm:t>
        <a:bodyPr/>
        <a:lstStyle/>
        <a:p>
          <a:r>
            <a:rPr lang="en-US" sz="4000" b="1" dirty="0"/>
            <a:t>BUT</a:t>
          </a:r>
        </a:p>
      </dgm:t>
    </dgm:pt>
    <dgm:pt modelId="{B4FFF873-10AF-4790-9F3D-80550EEDF0ED}" type="parTrans" cxnId="{6B54634A-23D7-4AD5-A438-89F1620997FF}">
      <dgm:prSet/>
      <dgm:spPr/>
      <dgm:t>
        <a:bodyPr/>
        <a:lstStyle/>
        <a:p>
          <a:endParaRPr lang="en-US"/>
        </a:p>
      </dgm:t>
    </dgm:pt>
    <dgm:pt modelId="{D9FBF873-CB97-46E9-81A8-BF66F0354737}" type="sibTrans" cxnId="{6B54634A-23D7-4AD5-A438-89F1620997FF}">
      <dgm:prSet/>
      <dgm:spPr/>
      <dgm:t>
        <a:bodyPr/>
        <a:lstStyle/>
        <a:p>
          <a:endParaRPr lang="en-US"/>
        </a:p>
      </dgm:t>
    </dgm:pt>
    <dgm:pt modelId="{0A83FE01-02D7-436F-9712-227371C5F493}">
      <dgm:prSet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*race is NOT an objective reality</a:t>
          </a:r>
        </a:p>
        <a:p>
          <a:r>
            <a:rPr lang="en-US" dirty="0">
              <a:solidFill>
                <a:schemeClr val="tx1"/>
              </a:solidFill>
            </a:rPr>
            <a:t>* race categories = a system of classification </a:t>
          </a:r>
        </a:p>
      </dgm:t>
    </dgm:pt>
    <dgm:pt modelId="{1B3A5CF4-D7E9-41D4-89C1-3125B1ABC49F}" type="parTrans" cxnId="{3F9F6410-2B53-4E7C-985D-E14A7CDA43F8}">
      <dgm:prSet/>
      <dgm:spPr/>
      <dgm:t>
        <a:bodyPr/>
        <a:lstStyle/>
        <a:p>
          <a:endParaRPr lang="en-US"/>
        </a:p>
      </dgm:t>
    </dgm:pt>
    <dgm:pt modelId="{76AF5C13-7823-47A1-B327-06ABD6830100}" type="sibTrans" cxnId="{3F9F6410-2B53-4E7C-985D-E14A7CDA43F8}">
      <dgm:prSet/>
      <dgm:spPr/>
      <dgm:t>
        <a:bodyPr/>
        <a:lstStyle/>
        <a:p>
          <a:endParaRPr lang="en-US"/>
        </a:p>
      </dgm:t>
    </dgm:pt>
    <dgm:pt modelId="{EB83C3B7-4F67-4881-8F88-FD2B103B6B12}">
      <dgm:prSet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racism IS a reality</a:t>
          </a:r>
        </a:p>
        <a:p>
          <a:r>
            <a:rPr lang="en-US" dirty="0">
              <a:solidFill>
                <a:schemeClr val="tx1"/>
              </a:solidFill>
            </a:rPr>
            <a:t>racism IS  a reality with consequences </a:t>
          </a:r>
        </a:p>
      </dgm:t>
    </dgm:pt>
    <dgm:pt modelId="{3F93FF71-BC05-4CB0-B413-51593363751E}" type="parTrans" cxnId="{70618399-41A6-4858-A8FC-A3AA1DFA3970}">
      <dgm:prSet/>
      <dgm:spPr/>
      <dgm:t>
        <a:bodyPr/>
        <a:lstStyle/>
        <a:p>
          <a:endParaRPr lang="en-US"/>
        </a:p>
      </dgm:t>
    </dgm:pt>
    <dgm:pt modelId="{0D99F6FD-978A-4727-B4F4-3C18E639D533}" type="sibTrans" cxnId="{70618399-41A6-4858-A8FC-A3AA1DFA3970}">
      <dgm:prSet/>
      <dgm:spPr/>
      <dgm:t>
        <a:bodyPr/>
        <a:lstStyle/>
        <a:p>
          <a:endParaRPr lang="en-US"/>
        </a:p>
      </dgm:t>
    </dgm:pt>
    <dgm:pt modelId="{EC4C6DA3-E80B-0148-B6DA-CF69D91AA828}" type="pres">
      <dgm:prSet presAssocID="{57CF85D7-13E7-46CD-B3E0-FEA09700659D}" presName="linear" presStyleCnt="0">
        <dgm:presLayoutVars>
          <dgm:animLvl val="lvl"/>
          <dgm:resizeHandles val="exact"/>
        </dgm:presLayoutVars>
      </dgm:prSet>
      <dgm:spPr/>
    </dgm:pt>
    <dgm:pt modelId="{48376179-C1CC-8342-AE2B-235A79969DBA}" type="pres">
      <dgm:prSet presAssocID="{1B6783B8-26BE-4A4A-831B-006122D5D183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FE9AB2D0-1535-BE46-93AA-8D51DC1DBD86}" type="pres">
      <dgm:prSet presAssocID="{B8E8DF4A-B3B9-4CC6-B59B-CF5B3B0C436C}" presName="spacer" presStyleCnt="0"/>
      <dgm:spPr/>
    </dgm:pt>
    <dgm:pt modelId="{F00882C0-2B82-154C-AA3F-F8F5525E1AE8}" type="pres">
      <dgm:prSet presAssocID="{7BBB95D3-7368-4067-93F6-4E499E5A7627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4C7E1F65-2181-F445-9C76-806737279430}" type="pres">
      <dgm:prSet presAssocID="{D9FBF873-CB97-46E9-81A8-BF66F0354737}" presName="spacer" presStyleCnt="0"/>
      <dgm:spPr/>
    </dgm:pt>
    <dgm:pt modelId="{913E2301-9F2D-2042-80D7-4916F38FCD5D}" type="pres">
      <dgm:prSet presAssocID="{0A83FE01-02D7-436F-9712-227371C5F493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C826D048-D937-1C44-A2C2-C14A49E775EC}" type="pres">
      <dgm:prSet presAssocID="{76AF5C13-7823-47A1-B327-06ABD6830100}" presName="spacer" presStyleCnt="0"/>
      <dgm:spPr/>
    </dgm:pt>
    <dgm:pt modelId="{D75AC1FA-76DA-634A-BB92-03A351998C68}" type="pres">
      <dgm:prSet presAssocID="{EB83C3B7-4F67-4881-8F88-FD2B103B6B12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3F9F6410-2B53-4E7C-985D-E14A7CDA43F8}" srcId="{57CF85D7-13E7-46CD-B3E0-FEA09700659D}" destId="{0A83FE01-02D7-436F-9712-227371C5F493}" srcOrd="2" destOrd="0" parTransId="{1B3A5CF4-D7E9-41D4-89C1-3125B1ABC49F}" sibTransId="{76AF5C13-7823-47A1-B327-06ABD6830100}"/>
    <dgm:cxn modelId="{E6C5F018-3BA3-4244-B430-2DA5B802A90E}" type="presOf" srcId="{EB83C3B7-4F67-4881-8F88-FD2B103B6B12}" destId="{D75AC1FA-76DA-634A-BB92-03A351998C68}" srcOrd="0" destOrd="0" presId="urn:microsoft.com/office/officeart/2005/8/layout/vList2"/>
    <dgm:cxn modelId="{6B54634A-23D7-4AD5-A438-89F1620997FF}" srcId="{57CF85D7-13E7-46CD-B3E0-FEA09700659D}" destId="{7BBB95D3-7368-4067-93F6-4E499E5A7627}" srcOrd="1" destOrd="0" parTransId="{B4FFF873-10AF-4790-9F3D-80550EEDF0ED}" sibTransId="{D9FBF873-CB97-46E9-81A8-BF66F0354737}"/>
    <dgm:cxn modelId="{E1337655-910E-1B4F-8C83-FD15D571E12F}" type="presOf" srcId="{7BBB95D3-7368-4067-93F6-4E499E5A7627}" destId="{F00882C0-2B82-154C-AA3F-F8F5525E1AE8}" srcOrd="0" destOrd="0" presId="urn:microsoft.com/office/officeart/2005/8/layout/vList2"/>
    <dgm:cxn modelId="{5C8E3C83-BD8A-2C4C-944C-2E2FD18362B9}" type="presOf" srcId="{1B6783B8-26BE-4A4A-831B-006122D5D183}" destId="{48376179-C1CC-8342-AE2B-235A79969DBA}" srcOrd="0" destOrd="0" presId="urn:microsoft.com/office/officeart/2005/8/layout/vList2"/>
    <dgm:cxn modelId="{70618399-41A6-4858-A8FC-A3AA1DFA3970}" srcId="{57CF85D7-13E7-46CD-B3E0-FEA09700659D}" destId="{EB83C3B7-4F67-4881-8F88-FD2B103B6B12}" srcOrd="3" destOrd="0" parTransId="{3F93FF71-BC05-4CB0-B413-51593363751E}" sibTransId="{0D99F6FD-978A-4727-B4F4-3C18E639D533}"/>
    <dgm:cxn modelId="{E2B62CA3-3318-4047-AA0D-8A7E33B0CE70}" srcId="{57CF85D7-13E7-46CD-B3E0-FEA09700659D}" destId="{1B6783B8-26BE-4A4A-831B-006122D5D183}" srcOrd="0" destOrd="0" parTransId="{F099071C-E8D7-4CB2-AEC2-3CDD486AECEC}" sibTransId="{B8E8DF4A-B3B9-4CC6-B59B-CF5B3B0C436C}"/>
    <dgm:cxn modelId="{A85347B1-F267-CB48-99A9-5451F7982B79}" type="presOf" srcId="{57CF85D7-13E7-46CD-B3E0-FEA09700659D}" destId="{EC4C6DA3-E80B-0148-B6DA-CF69D91AA828}" srcOrd="0" destOrd="0" presId="urn:microsoft.com/office/officeart/2005/8/layout/vList2"/>
    <dgm:cxn modelId="{1B503CE7-B4F6-4547-87B3-924E62D0F3FB}" type="presOf" srcId="{0A83FE01-02D7-436F-9712-227371C5F493}" destId="{913E2301-9F2D-2042-80D7-4916F38FCD5D}" srcOrd="0" destOrd="0" presId="urn:microsoft.com/office/officeart/2005/8/layout/vList2"/>
    <dgm:cxn modelId="{C26D5E84-9066-B445-BC20-C3371CE11EAE}" type="presParOf" srcId="{EC4C6DA3-E80B-0148-B6DA-CF69D91AA828}" destId="{48376179-C1CC-8342-AE2B-235A79969DBA}" srcOrd="0" destOrd="0" presId="urn:microsoft.com/office/officeart/2005/8/layout/vList2"/>
    <dgm:cxn modelId="{95814B43-C70E-214D-AAD0-A81046F60E60}" type="presParOf" srcId="{EC4C6DA3-E80B-0148-B6DA-CF69D91AA828}" destId="{FE9AB2D0-1535-BE46-93AA-8D51DC1DBD86}" srcOrd="1" destOrd="0" presId="urn:microsoft.com/office/officeart/2005/8/layout/vList2"/>
    <dgm:cxn modelId="{4EA385F0-8AD4-2641-ABDD-EC6A943F2A52}" type="presParOf" srcId="{EC4C6DA3-E80B-0148-B6DA-CF69D91AA828}" destId="{F00882C0-2B82-154C-AA3F-F8F5525E1AE8}" srcOrd="2" destOrd="0" presId="urn:microsoft.com/office/officeart/2005/8/layout/vList2"/>
    <dgm:cxn modelId="{6555FD57-F3BE-8F44-A3CC-3413CB87C848}" type="presParOf" srcId="{EC4C6DA3-E80B-0148-B6DA-CF69D91AA828}" destId="{4C7E1F65-2181-F445-9C76-806737279430}" srcOrd="3" destOrd="0" presId="urn:microsoft.com/office/officeart/2005/8/layout/vList2"/>
    <dgm:cxn modelId="{9A1A62BB-9AD6-354D-B023-0E3411BA1C39}" type="presParOf" srcId="{EC4C6DA3-E80B-0148-B6DA-CF69D91AA828}" destId="{913E2301-9F2D-2042-80D7-4916F38FCD5D}" srcOrd="4" destOrd="0" presId="urn:microsoft.com/office/officeart/2005/8/layout/vList2"/>
    <dgm:cxn modelId="{FA9394A7-81C5-E048-AE41-58779F8F0BB4}" type="presParOf" srcId="{EC4C6DA3-E80B-0148-B6DA-CF69D91AA828}" destId="{C826D048-D937-1C44-A2C2-C14A49E775EC}" srcOrd="5" destOrd="0" presId="urn:microsoft.com/office/officeart/2005/8/layout/vList2"/>
    <dgm:cxn modelId="{0872F7ED-A00A-D34C-821F-7602A303F381}" type="presParOf" srcId="{EC4C6DA3-E80B-0148-B6DA-CF69D91AA828}" destId="{D75AC1FA-76DA-634A-BB92-03A351998C68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376179-C1CC-8342-AE2B-235A79969DBA}">
      <dsp:nvSpPr>
        <dsp:cNvPr id="0" name=""/>
        <dsp:cNvSpPr/>
      </dsp:nvSpPr>
      <dsp:spPr>
        <a:xfrm>
          <a:off x="0" y="167666"/>
          <a:ext cx="6900512" cy="124188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>
              <a:solidFill>
                <a:schemeClr val="tx1"/>
              </a:solidFill>
            </a:rPr>
            <a:t>Racism always takes its principal unit and core concept </a:t>
          </a:r>
          <a:r>
            <a:rPr lang="en-US" sz="2700" i="1" kern="1200" dirty="0">
              <a:solidFill>
                <a:schemeClr val="tx1"/>
              </a:solidFill>
            </a:rPr>
            <a:t>race </a:t>
          </a:r>
          <a:r>
            <a:rPr lang="en-US" sz="2700" kern="1200" dirty="0">
              <a:solidFill>
                <a:schemeClr val="tx1"/>
              </a:solidFill>
            </a:rPr>
            <a:t>for granted as objective reality;</a:t>
          </a:r>
          <a:r>
            <a:rPr lang="en-US" sz="2700" kern="1200" dirty="0"/>
            <a:t> </a:t>
          </a:r>
        </a:p>
      </dsp:txBody>
      <dsp:txXfrm>
        <a:off x="60624" y="228290"/>
        <a:ext cx="6779264" cy="1120633"/>
      </dsp:txXfrm>
    </dsp:sp>
    <dsp:sp modelId="{F00882C0-2B82-154C-AA3F-F8F5525E1AE8}">
      <dsp:nvSpPr>
        <dsp:cNvPr id="0" name=""/>
        <dsp:cNvSpPr/>
      </dsp:nvSpPr>
      <dsp:spPr>
        <a:xfrm>
          <a:off x="0" y="1487308"/>
          <a:ext cx="6900512" cy="1241881"/>
        </a:xfrm>
        <a:prstGeom prst="roundRect">
          <a:avLst/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b="1" kern="1200" dirty="0"/>
            <a:t>BUT</a:t>
          </a:r>
        </a:p>
      </dsp:txBody>
      <dsp:txXfrm>
        <a:off x="60624" y="1547932"/>
        <a:ext cx="6779264" cy="1120633"/>
      </dsp:txXfrm>
    </dsp:sp>
    <dsp:sp modelId="{913E2301-9F2D-2042-80D7-4916F38FCD5D}">
      <dsp:nvSpPr>
        <dsp:cNvPr id="0" name=""/>
        <dsp:cNvSpPr/>
      </dsp:nvSpPr>
      <dsp:spPr>
        <a:xfrm>
          <a:off x="0" y="2806950"/>
          <a:ext cx="6900512" cy="1241881"/>
        </a:xfrm>
        <a:prstGeom prst="roundRect">
          <a:avLst/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>
              <a:solidFill>
                <a:schemeClr val="tx1"/>
              </a:solidFill>
            </a:rPr>
            <a:t>*race is NOT an objective reality</a:t>
          </a:r>
        </a:p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>
              <a:solidFill>
                <a:schemeClr val="tx1"/>
              </a:solidFill>
            </a:rPr>
            <a:t>* race categories = a system of classification </a:t>
          </a:r>
        </a:p>
      </dsp:txBody>
      <dsp:txXfrm>
        <a:off x="60624" y="2867574"/>
        <a:ext cx="6779264" cy="1120633"/>
      </dsp:txXfrm>
    </dsp:sp>
    <dsp:sp modelId="{D75AC1FA-76DA-634A-BB92-03A351998C68}">
      <dsp:nvSpPr>
        <dsp:cNvPr id="0" name=""/>
        <dsp:cNvSpPr/>
      </dsp:nvSpPr>
      <dsp:spPr>
        <a:xfrm>
          <a:off x="0" y="4126592"/>
          <a:ext cx="6900512" cy="1241881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>
              <a:solidFill>
                <a:schemeClr val="tx1"/>
              </a:solidFill>
            </a:rPr>
            <a:t>racism IS a reality</a:t>
          </a:r>
        </a:p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>
              <a:solidFill>
                <a:schemeClr val="tx1"/>
              </a:solidFill>
            </a:rPr>
            <a:t>racism IS  a reality with consequences </a:t>
          </a:r>
        </a:p>
      </dsp:txBody>
      <dsp:txXfrm>
        <a:off x="60624" y="4187216"/>
        <a:ext cx="6779264" cy="11206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B6F1F3-02DA-674C-B626-13A7382DD3C6}" type="datetimeFigureOut">
              <a:rPr lang="en-US" smtClean="0"/>
              <a:t>6/17/24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7A1632-E311-3843-88B5-62ED79A7C6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9120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7A1632-E311-3843-88B5-62ED79A7C65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1343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7A1632-E311-3843-88B5-62ED79A7C65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4757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commons.wikimedia.org</a:t>
            </a:r>
            <a:r>
              <a:rPr lang="en-US" dirty="0"/>
              <a:t>/wiki/File:The_races_of_Europe_;_an_account_which_removes_the_padlock_of_technicality_from_the_absorbing_story_of_the_mixture_of_peoples_in_the_most_densely_populated_continent_%28IA_racesofeuropeacc00grosrich%29.pdf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7A1632-E311-3843-88B5-62ED79A7C65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927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www.etsy.com</a:t>
            </a:r>
            <a:r>
              <a:rPr lang="en-US" dirty="0"/>
              <a:t>/listing/1677095215/1902-asian-people-jew-cossack-persian?click_key=56d08e6f060938d6d3f321dd00d68fbdba707a7f%3A1677095215&amp;click_sum=cd155d35&amp;ref=landingpage_similar_listing_bot-4&amp;pro=1&amp;listing_id=1677095215&amp;listing_slug=1902-asian-people-jew-cossack-persian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7A1632-E311-3843-88B5-62ED79A7C65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7155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www.etsy.com</a:t>
            </a:r>
            <a:r>
              <a:rPr lang="en-US" dirty="0"/>
              <a:t>/listing/1100820802/asiatic-races-1908-print-lithograph?ga_order=</a:t>
            </a:r>
            <a:r>
              <a:rPr lang="en-US" dirty="0" err="1"/>
              <a:t>most_relevant&amp;ga_search_type</a:t>
            </a:r>
            <a:r>
              <a:rPr lang="en-US" dirty="0"/>
              <a:t>=</a:t>
            </a:r>
            <a:r>
              <a:rPr lang="en-US" dirty="0" err="1"/>
              <a:t>all&amp;ga_view_type</a:t>
            </a:r>
            <a:r>
              <a:rPr lang="en-US" dirty="0"/>
              <a:t>=</a:t>
            </a:r>
            <a:r>
              <a:rPr lang="en-US" dirty="0" err="1"/>
              <a:t>gallery&amp;ga_search_query</a:t>
            </a:r>
            <a:r>
              <a:rPr lang="en-US" dirty="0"/>
              <a:t>=</a:t>
            </a:r>
            <a:r>
              <a:rPr lang="en-US" dirty="0" err="1"/>
              <a:t>asian+races&amp;ref</a:t>
            </a:r>
            <a:r>
              <a:rPr lang="en-US" dirty="0"/>
              <a:t>=sr_gallery-1-23&amp;content_source=8cb3df10d511dc3d4a7dd82bcc2c53d3fc8d93f6%253A1100820802&amp;organic_search_click=1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7A1632-E311-3843-88B5-62ED79A7C65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2090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7A1632-E311-3843-88B5-62ED79A7C65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3734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7A1632-E311-3843-88B5-62ED79A7C65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0331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7A1632-E311-3843-88B5-62ED79A7C659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8617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Phoebe?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7A1632-E311-3843-88B5-62ED79A7C659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7005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676D1B-3C1E-0DAB-1D13-0E0C5AA97C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16B689-9A8B-13F1-DBC5-FCD27B3891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0884B8-FED6-1452-8EEB-944D7F223E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7EC4C-7E38-3047-95E1-30F32FAFFABE}" type="datetimeFigureOut">
              <a:rPr lang="en-US" smtClean="0"/>
              <a:t>6/17/24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683CBA-329E-6808-D5C6-0B7025556D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B0C822-9C13-39D2-4E90-839595939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7250-CBDC-5B44-A614-063F3C700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564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88F9D6-FE1A-494C-926B-CB9E393FE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BD5FA1-F2EF-F94A-2C56-34C7B21664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3A0204-5C4C-E0C6-B4E8-42622C1D4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7EC4C-7E38-3047-95E1-30F32FAFFABE}" type="datetimeFigureOut">
              <a:rPr lang="en-US" smtClean="0"/>
              <a:t>6/17/24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FD00E9-8B34-5693-E811-5850E05FC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2BDDDB-CC21-FDEF-7E20-ED5236888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7250-CBDC-5B44-A614-063F3C700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1181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4CAE3D8-D91B-DAE1-7BF3-C68123B4284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DC21718-9E12-9287-7F86-8CB5E44824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6C8B05-1E89-C2A9-C688-B5A63926C9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7EC4C-7E38-3047-95E1-30F32FAFFABE}" type="datetimeFigureOut">
              <a:rPr lang="en-US" smtClean="0"/>
              <a:t>6/17/24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B99A81-C981-6FA1-434F-CD9255C028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46C8D4-AA8C-2462-01CE-F0A5A5BB0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7250-CBDC-5B44-A614-063F3C700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329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BCDEDF-4560-7544-3170-75F90E2539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932A4E-0E58-B035-8476-B7BCA67C72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C151E4-EE86-4EF0-F6DA-E0743C46F1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7EC4C-7E38-3047-95E1-30F32FAFFABE}" type="datetimeFigureOut">
              <a:rPr lang="en-US" smtClean="0"/>
              <a:t>6/17/24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91B992-01D1-5398-A942-C9180C52B1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40962A-6918-C33C-E56A-72E719092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7250-CBDC-5B44-A614-063F3C700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657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801C25-9BB9-FD09-3734-5592D27B0C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ADDA93-DBAB-A76B-0144-A7E6119112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89A80E-D26D-A687-0A20-ACBC0BA456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7EC4C-7E38-3047-95E1-30F32FAFFABE}" type="datetimeFigureOut">
              <a:rPr lang="en-US" smtClean="0"/>
              <a:t>6/17/24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104B83-4B0A-4D2B-451D-A0A1F75281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A8BB6E-30D7-9498-104E-64E66E58F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7250-CBDC-5B44-A614-063F3C700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0717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AA160-24B5-28E0-25FE-7AD525BD5A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B6692A-627C-4FB4-3BB5-8B9D5E86A3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5953C5-BE19-33AE-569E-05AAC60F2A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BE205F-ABE3-9E0D-62A1-C0B02990BC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7EC4C-7E38-3047-95E1-30F32FAFFABE}" type="datetimeFigureOut">
              <a:rPr lang="en-US" smtClean="0"/>
              <a:t>6/17/24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23D595-078F-DA22-35AC-FB7C2F6391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150765-D4A3-FA23-1435-E08B345916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7250-CBDC-5B44-A614-063F3C700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427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1B5939-BAEC-61BC-0BCF-DC12C16C3F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50F3B2-E7C9-A38C-1BC1-DEF3BED2B4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940C88-8CF1-5467-8F2A-4C314351C0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FF570E5-15AE-67EF-67D5-987FEFA842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7C47162-C5C5-F025-83EB-8B88268EEF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05C9844-38F5-2513-5E15-D2EC1C40C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7EC4C-7E38-3047-95E1-30F32FAFFABE}" type="datetimeFigureOut">
              <a:rPr lang="en-US" smtClean="0"/>
              <a:t>6/17/24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DA6DBF3-005D-6835-E29B-F96E8A709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1F9D17C-7D2A-DB17-8701-B6897B17B1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7250-CBDC-5B44-A614-063F3C700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297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C43C72-94A4-D16A-76C3-C02F05365E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1E0F6C-D163-7D09-C4F5-6E3D30DEA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7EC4C-7E38-3047-95E1-30F32FAFFABE}" type="datetimeFigureOut">
              <a:rPr lang="en-US" smtClean="0"/>
              <a:t>6/17/24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338A59D-7518-A61C-10A1-998323D02C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07EBFB-8714-24AC-741E-CBB2DDF3C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7250-CBDC-5B44-A614-063F3C700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351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C011E05-75F4-F9AA-7CAE-A78364ED45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7EC4C-7E38-3047-95E1-30F32FAFFABE}" type="datetimeFigureOut">
              <a:rPr lang="en-US" smtClean="0"/>
              <a:t>6/17/24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A1A3B3-FF4C-361D-A572-D599BAFB4F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610D93-7BE9-1C30-0278-F11634C9AA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7250-CBDC-5B44-A614-063F3C700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425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CA5903-38E7-0E26-20D0-DFE9A4504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0D1D73-BC9E-8A83-3919-5BF359AE3B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64EADF-AD58-E764-0E23-2B53C9D244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80FCC8-B2BD-75B5-319F-9D06E5AA07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7EC4C-7E38-3047-95E1-30F32FAFFABE}" type="datetimeFigureOut">
              <a:rPr lang="en-US" smtClean="0"/>
              <a:t>6/17/24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2BF071-147C-5A90-9BF7-E07E24BA1E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9C50DA-ED4F-4CFA-DE0B-A1B541F83A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7250-CBDC-5B44-A614-063F3C700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34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F6AE62-0C3B-EA80-C059-2665657A5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D235764-BD93-12C6-0298-40629496C0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302A12-1E14-0F43-48EC-D104878DC5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B2C40C-5F02-3F79-4474-E9716320D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7EC4C-7E38-3047-95E1-30F32FAFFABE}" type="datetimeFigureOut">
              <a:rPr lang="en-US" smtClean="0"/>
              <a:t>6/17/24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4AC30B-CC72-B183-6B1E-800C78C769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F5EBB2-7015-9669-BF83-CC5D5437FF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7250-CBDC-5B44-A614-063F3C700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278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2B9CEDD-CEEB-3832-455F-E4D5D687FC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D81C26-6313-7D42-561F-2719D8B363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CF5ECE-21E5-8EEF-87DF-8ECEB3F51B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77EC4C-7E38-3047-95E1-30F32FAFFABE}" type="datetimeFigureOut">
              <a:rPr lang="en-US" smtClean="0"/>
              <a:t>6/17/24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33B825-91FA-CF0A-A1F8-E3E7C0F251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B89561-668F-E751-2924-B71E1F3755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C87250-CBDC-5B44-A614-063F3C700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000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https://www.wanimo.com/veterinaire/top-10-des-races-de-chiens-preferees-des-francais-en-2020.html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jstor.org/stable/10.2307/3025132?searchText=&amp;searchUri=%2Faction%2FdoBasicSearch%3FQuery%3D%28human%2Brace%29%2BAND%2Bpt%3A%28The%2BJournal%2Bof%2Bthe%2BAnthropological%2BInstitute%2Bof%2BGreat%2BBritain%2Band%2BIreland%29%26so%3Drel&amp;ab_segments=0%2Fbasic_search_gsv2%2Fcontrol&amp;searchKey=&amp;refreqid=fastly-default%3A107ce332180d8cc5f73abe10e5ded2aa" TargetMode="External"/><Relationship Id="rId7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jstor.org/action/doBasicSearch?si=1&amp;Query=au:%22John+Crawfurd%22" TargetMode="External"/><Relationship Id="rId5" Type="http://schemas.openxmlformats.org/officeDocument/2006/relationships/hyperlink" Target="https://www.jstor.org/stable/10.2307/3014254?searchText=&amp;searchUri=%2Faction%2FdoBasicSearch%3FQuery%3D%28human%2Brace%29%2BAND%2Bpt%3A%28The%2BJournal%2Bof%2Bthe%2BAnthropological%2BInstitute%2Bof%2BGreat%2BBritain%2Band%2BIreland%29%26so%3Drel&amp;ab_segments=0%2Fbasic_search_gsv2%2Fcontrol&amp;searchKey=&amp;refreqid=fastly-default%3A107ce332180d8cc5f73abe10e5ded2aa" TargetMode="External"/><Relationship Id="rId4" Type="http://schemas.openxmlformats.org/officeDocument/2006/relationships/hyperlink" Target="https://www.jstor.org/action/doBasicSearch?si=1&amp;Query=au:%22Dr.+Pruner-Bey%22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CCC2ED-FCCE-E9F9-C6BB-5372273679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0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Racial Categories</a:t>
            </a:r>
            <a:br>
              <a:rPr lang="en-US" sz="40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endParaRPr lang="en-US" sz="4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5A0B2A-AE8D-AD1F-3DFA-BC61D703E5C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Katya </a:t>
            </a:r>
            <a:r>
              <a:rPr lang="en-US" dirty="0" err="1"/>
              <a:t>Gibel</a:t>
            </a:r>
            <a:r>
              <a:rPr lang="en-US" dirty="0"/>
              <a:t> Mevorach</a:t>
            </a:r>
          </a:p>
        </p:txBody>
      </p:sp>
    </p:spTree>
    <p:extLst>
      <p:ext uri="{BB962C8B-B14F-4D97-AF65-F5344CB8AC3E}">
        <p14:creationId xmlns:p14="http://schemas.microsoft.com/office/powerpoint/2010/main" val="38288104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29FA154-A6ED-7F8F-1314-4693BF81885A}"/>
              </a:ext>
            </a:extLst>
          </p:cNvPr>
          <p:cNvSpPr/>
          <p:nvPr/>
        </p:nvSpPr>
        <p:spPr>
          <a:xfrm>
            <a:off x="5286703" y="738299"/>
            <a:ext cx="6726621" cy="40754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person and a child posing for a picture&#10;&#10;Description automatically generated with medium confidence">
            <a:extLst>
              <a:ext uri="{FF2B5EF4-FFF2-40B4-BE49-F238E27FC236}">
                <a16:creationId xmlns:a16="http://schemas.microsoft.com/office/drawing/2014/main" id="{049AB349-7C7D-394F-AC7E-E7D9173C847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-1" b="6863"/>
          <a:stretch/>
        </p:blipFill>
        <p:spPr>
          <a:xfrm>
            <a:off x="-7365" y="13"/>
            <a:ext cx="4855589" cy="6857987"/>
          </a:xfrm>
          <a:custGeom>
            <a:avLst/>
            <a:gdLst/>
            <a:ahLst/>
            <a:cxnLst/>
            <a:rect l="l" t="t" r="r" b="b"/>
            <a:pathLst>
              <a:path w="4636517" h="6858000">
                <a:moveTo>
                  <a:pt x="0" y="0"/>
                </a:moveTo>
                <a:lnTo>
                  <a:pt x="4636517" y="0"/>
                </a:lnTo>
                <a:lnTo>
                  <a:pt x="4636517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0E818E9-A796-2444-8416-EB633E1B9212}"/>
              </a:ext>
            </a:extLst>
          </p:cNvPr>
          <p:cNvSpPr txBox="1"/>
          <p:nvPr/>
        </p:nvSpPr>
        <p:spPr>
          <a:xfrm>
            <a:off x="5375104" y="922557"/>
            <a:ext cx="5721484" cy="4351337"/>
          </a:xfrm>
          <a:prstGeom prst="rect">
            <a:avLst/>
          </a:prstGeom>
        </p:spPr>
        <p:txBody>
          <a:bodyPr vert="horz" lIns="121920" tIns="60960" rIns="121920" bIns="60960" rtlCol="0">
            <a:normAutofit/>
          </a:bodyPr>
          <a:lstStyle/>
          <a:p>
            <a:pPr indent="-304792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3200" b="1" dirty="0"/>
              <a:t>Which child here is Black?</a:t>
            </a:r>
          </a:p>
          <a:p>
            <a:pPr indent="-304792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FF0000"/>
                </a:solidFill>
              </a:rPr>
              <a:t>How do you know?</a:t>
            </a:r>
          </a:p>
          <a:p>
            <a:pPr indent="-304792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3200" b="1" dirty="0"/>
              <a:t>Which child is African-American? </a:t>
            </a:r>
          </a:p>
          <a:p>
            <a:pPr indent="-304792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FF0000"/>
                </a:solidFill>
              </a:rPr>
              <a:t>How do you know?</a:t>
            </a:r>
          </a:p>
          <a:p>
            <a:pPr indent="-304792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3200" b="1" dirty="0"/>
              <a:t>Which child is a free person?</a:t>
            </a:r>
          </a:p>
          <a:p>
            <a:pPr indent="-304792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FF0000"/>
                </a:solidFill>
              </a:rPr>
              <a:t>How do you know?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2EA4488-B3E3-004E-936D-88E3017AEA93}"/>
              </a:ext>
            </a:extLst>
          </p:cNvPr>
          <p:cNvSpPr txBox="1"/>
          <p:nvPr/>
        </p:nvSpPr>
        <p:spPr>
          <a:xfrm>
            <a:off x="5281182" y="4997996"/>
            <a:ext cx="5909327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"Isaac &amp; Rosa, slave children from New Orleans." M.H. Kimball, photographer. Albumen print on carte de </a:t>
            </a:r>
            <a:r>
              <a:rPr lang="en-US" sz="2000" dirty="0" err="1"/>
              <a:t>visite</a:t>
            </a:r>
            <a:r>
              <a:rPr lang="en-US" sz="2000" dirty="0"/>
              <a:t>, c. 1863.Credit Library of Congress</a:t>
            </a:r>
            <a:endParaRPr lang="en-US" sz="2000" dirty="0">
              <a:solidFill>
                <a:srgbClr val="FF0000"/>
              </a:solidFill>
            </a:endParaRPr>
          </a:p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FA98B94-909E-E741-9BB9-1AFAD173FCD6}"/>
              </a:ext>
            </a:extLst>
          </p:cNvPr>
          <p:cNvSpPr/>
          <p:nvPr/>
        </p:nvSpPr>
        <p:spPr>
          <a:xfrm>
            <a:off x="11096588" y="368967"/>
            <a:ext cx="8358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93389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23537E0-4709-EF4C-8DE8-1F9A9DBB76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9114" y="0"/>
            <a:ext cx="7073773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65DC41A-56BA-E047-85FE-FCD8AF6107FE}"/>
              </a:ext>
            </a:extLst>
          </p:cNvPr>
          <p:cNvSpPr/>
          <p:nvPr/>
        </p:nvSpPr>
        <p:spPr>
          <a:xfrm>
            <a:off x="10158600" y="563643"/>
            <a:ext cx="4058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*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02813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CDC0005-E3A1-1E49-8AC4-417CA00E4F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5057" y="1238012"/>
            <a:ext cx="9220451" cy="4375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8275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anti-immigration-cartoon-entitled-unrestricted-immigration-and-its-BTKJ0Y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0441" r="-80441"/>
          <a:stretch>
            <a:fillRect/>
          </a:stretch>
        </p:blipFill>
        <p:spPr>
          <a:xfrm>
            <a:off x="-478603" y="455845"/>
            <a:ext cx="8515133" cy="5662839"/>
          </a:xfrm>
        </p:spPr>
      </p:pic>
      <p:pic>
        <p:nvPicPr>
          <p:cNvPr id="5" name="Picture 4" descr="AntiSemitism cartoon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1484" y="251344"/>
            <a:ext cx="5203360" cy="6355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6366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America of Melting Pot ends 1924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005" y="279149"/>
            <a:ext cx="9433560" cy="6578851"/>
          </a:xfrm>
        </p:spPr>
      </p:pic>
    </p:spTree>
    <p:extLst>
      <p:ext uri="{BB962C8B-B14F-4D97-AF65-F5344CB8AC3E}">
        <p14:creationId xmlns:p14="http://schemas.microsoft.com/office/powerpoint/2010/main" val="13966830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10975" b="10975"/>
          <a:stretch>
            <a:fillRect/>
          </a:stretch>
        </p:blipFill>
        <p:spPr>
          <a:xfrm>
            <a:off x="695205" y="457200"/>
            <a:ext cx="10801589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8744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6CCD390-B28F-C141-9360-927B16531900}"/>
              </a:ext>
            </a:extLst>
          </p:cNvPr>
          <p:cNvSpPr txBox="1"/>
          <p:nvPr/>
        </p:nvSpPr>
        <p:spPr>
          <a:xfrm>
            <a:off x="1532965" y="900954"/>
            <a:ext cx="10260106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What is mixed race? </a:t>
            </a:r>
          </a:p>
          <a:p>
            <a:r>
              <a:rPr lang="en-US" sz="3600" b="1" dirty="0"/>
              <a:t>Myths are hard to unlearn because they are taught over and over again in many ways: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b="1" dirty="0"/>
              <a:t>vocabulary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b="1" dirty="0"/>
              <a:t>representations</a:t>
            </a:r>
          </a:p>
          <a:p>
            <a:r>
              <a:rPr lang="en-US" sz="3600" b="1" dirty="0"/>
              <a:t>    in the performing arts; in commercial images 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709455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6F0460C-A7CB-7445-8990-7568E749CFA2}"/>
              </a:ext>
            </a:extLst>
          </p:cNvPr>
          <p:cNvSpPr/>
          <p:nvPr/>
        </p:nvSpPr>
        <p:spPr>
          <a:xfrm>
            <a:off x="703860" y="445347"/>
            <a:ext cx="10526163" cy="641265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2650" b="1" dirty="0">
                <a:solidFill>
                  <a:srgbClr val="FF0000"/>
                </a:solidFill>
              </a:rPr>
              <a:t>U.S. Supreme Court</a:t>
            </a:r>
            <a:endParaRPr lang="en-US" sz="2650" b="1" dirty="0">
              <a:solidFill>
                <a:srgbClr val="FF0000"/>
              </a:solidFill>
              <a:cs typeface="Calibri"/>
            </a:endParaRPr>
          </a:p>
          <a:p>
            <a:r>
              <a:rPr lang="en-US" sz="2650" b="1" dirty="0">
                <a:solidFill>
                  <a:srgbClr val="FF0000"/>
                </a:solidFill>
              </a:rPr>
              <a:t>Loving v. Virginia, 388 U.S. 1 (1967) </a:t>
            </a:r>
            <a:endParaRPr lang="en-US" sz="2650" b="1" dirty="0">
              <a:solidFill>
                <a:srgbClr val="FF0000"/>
              </a:solidFill>
              <a:cs typeface="Calibri"/>
            </a:endParaRPr>
          </a:p>
          <a:p>
            <a:r>
              <a:rPr lang="en-US" sz="2650" b="1" dirty="0">
                <a:solidFill>
                  <a:srgbClr val="FF0000"/>
                </a:solidFill>
              </a:rPr>
              <a:t>Argued April 10, 1967</a:t>
            </a:r>
            <a:r>
              <a:rPr lang="en-US" sz="2650" dirty="0">
                <a:solidFill>
                  <a:srgbClr val="FF0000"/>
                </a:solidFill>
              </a:rPr>
              <a:t>  - </a:t>
            </a:r>
            <a:r>
              <a:rPr lang="en-US" sz="2650" b="1" dirty="0">
                <a:solidFill>
                  <a:srgbClr val="FF0000"/>
                </a:solidFill>
              </a:rPr>
              <a:t>Decided June 12, 1967</a:t>
            </a:r>
            <a:endParaRPr lang="en-US" sz="2650" dirty="0">
              <a:solidFill>
                <a:srgbClr val="FF0000"/>
              </a:solidFill>
              <a:cs typeface="Calibri"/>
            </a:endParaRPr>
          </a:p>
          <a:p>
            <a:endParaRPr lang="en-US" sz="2650" i="1" dirty="0">
              <a:solidFill>
                <a:srgbClr val="FF0000"/>
              </a:solidFill>
              <a:cs typeface="Calibri"/>
            </a:endParaRPr>
          </a:p>
          <a:p>
            <a:r>
              <a:rPr lang="en-US" sz="2667" i="1" dirty="0"/>
              <a:t>Syllabus</a:t>
            </a:r>
            <a:endParaRPr lang="en-US" sz="2667" dirty="0"/>
          </a:p>
          <a:p>
            <a:r>
              <a:rPr lang="en-US" sz="2650" dirty="0"/>
              <a:t>Virginia's statutory scheme to prevent marriages between persons solely on the basis of </a:t>
            </a:r>
            <a:r>
              <a:rPr lang="en-US" sz="2650" i="1" dirty="0"/>
              <a:t>racial classifications </a:t>
            </a:r>
            <a:r>
              <a:rPr lang="en-US" sz="2650" dirty="0"/>
              <a:t>held to violate the Equal Protection and Due Process Clauses of the Fourteenth Amendment.</a:t>
            </a:r>
            <a:endParaRPr lang="en-US" sz="2650" dirty="0">
              <a:cs typeface="Calibri"/>
            </a:endParaRPr>
          </a:p>
          <a:p>
            <a:endParaRPr lang="en-US" sz="2400" dirty="0"/>
          </a:p>
          <a:p>
            <a:r>
              <a:rPr lang="en-US" sz="2400" dirty="0"/>
              <a:t>Section 257 of the Virginia Code provides:</a:t>
            </a:r>
          </a:p>
          <a:p>
            <a:r>
              <a:rPr lang="en-US" sz="2400" dirty="0"/>
              <a:t>"</a:t>
            </a:r>
            <a:r>
              <a:rPr lang="en-US" sz="2400" i="1" dirty="0"/>
              <a:t>Marriages void without decree.</a:t>
            </a:r>
            <a:r>
              <a:rPr lang="en-US" sz="2400" dirty="0"/>
              <a:t> -- All marriages between a white person and a colored person shall be absolutely void without any decree of divorce or other legal process."</a:t>
            </a:r>
          </a:p>
          <a:p>
            <a:r>
              <a:rPr lang="en-US" sz="2400" dirty="0" err="1"/>
              <a:t>Va.Code</a:t>
            </a:r>
            <a:r>
              <a:rPr lang="en-US" sz="2400" dirty="0"/>
              <a:t> Ann. § 20-57 (1960 Repl. Vol.).</a:t>
            </a:r>
          </a:p>
          <a:p>
            <a:br>
              <a:rPr lang="en-US" sz="2667" dirty="0"/>
            </a:br>
            <a:endParaRPr lang="en-US" sz="2667" dirty="0">
              <a:solidFill>
                <a:srgbClr val="FF0000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CEE3C67-6DE7-9E4B-9888-5927F7E79830}"/>
              </a:ext>
            </a:extLst>
          </p:cNvPr>
          <p:cNvSpPr/>
          <p:nvPr/>
        </p:nvSpPr>
        <p:spPr>
          <a:xfrm>
            <a:off x="11188058" y="260681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*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54739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F9F9F4-9DF3-0042-B252-B1491D851E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2621" y="4665605"/>
            <a:ext cx="6638806" cy="129243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 kern="12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The Lovings Family</a:t>
            </a:r>
            <a:endParaRPr lang="en-US" sz="4800" kern="1200" dirty="0">
              <a:solidFill>
                <a:srgbClr val="FF0000"/>
              </a:solidFill>
              <a:latin typeface="+mj-lt"/>
              <a:cs typeface="Calibri Light"/>
            </a:endParaRPr>
          </a:p>
        </p:txBody>
      </p:sp>
      <p:pic>
        <p:nvPicPr>
          <p:cNvPr id="2050" name="Picture 2" descr="Mildred and Richard: The Love Story that Changed America - HISTORY">
            <a:extLst>
              <a:ext uri="{FF2B5EF4-FFF2-40B4-BE49-F238E27FC236}">
                <a16:creationId xmlns:a16="http://schemas.microsoft.com/office/drawing/2014/main" id="{517AB91F-B416-A648-9194-6F2494B082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83"/>
          <a:stretch/>
        </p:blipFill>
        <p:spPr bwMode="auto">
          <a:xfrm>
            <a:off x="20" y="1"/>
            <a:ext cx="4848284" cy="4359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50 Years After Loving v. Virginia - The New York Times">
            <a:extLst>
              <a:ext uri="{FF2B5EF4-FFF2-40B4-BE49-F238E27FC236}">
                <a16:creationId xmlns:a16="http://schemas.microsoft.com/office/drawing/2014/main" id="{4D3116AD-CA0B-174F-BCE1-B217681C65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94"/>
          <a:stretch/>
        </p:blipFill>
        <p:spPr bwMode="auto">
          <a:xfrm>
            <a:off x="4972050" y="-1"/>
            <a:ext cx="7216902" cy="4359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Grey Villet | Time">
            <a:extLst>
              <a:ext uri="{FF2B5EF4-FFF2-40B4-BE49-F238E27FC236}">
                <a16:creationId xmlns:a16="http://schemas.microsoft.com/office/drawing/2014/main" id="{484A3BED-CFDF-F744-9263-26071925CD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81" r="-1" b="10283"/>
          <a:stretch/>
        </p:blipFill>
        <p:spPr bwMode="auto">
          <a:xfrm>
            <a:off x="20" y="4472610"/>
            <a:ext cx="4848284" cy="2385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85992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56DB4AA-1B1D-7549-9885-DDE095E57B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5053" y="1066800"/>
            <a:ext cx="6993467" cy="4724400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95DC7D9F-D467-0E4B-9B3A-9F57C51A1F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3480" y="137160"/>
            <a:ext cx="9448800" cy="143256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The Lovings Children Peggy, Donald, Sydney</a:t>
            </a:r>
            <a:br>
              <a:rPr lang="en-US" dirty="0">
                <a:solidFill>
                  <a:srgbClr val="FF0000"/>
                </a:solidFill>
              </a:rPr>
            </a:br>
            <a:endParaRPr lang="en-US" dirty="0"/>
          </a:p>
        </p:txBody>
      </p:sp>
      <p:pic>
        <p:nvPicPr>
          <p:cNvPr id="6" name="Picture 5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7A355643-713D-C04A-82CD-EDE4BAF40C1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385" t="38222" r="40162" b="38001"/>
          <a:stretch/>
        </p:blipFill>
        <p:spPr>
          <a:xfrm>
            <a:off x="529389" y="3025057"/>
            <a:ext cx="3617072" cy="116354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732A22B-689F-BB42-9671-1C62484E796D}"/>
              </a:ext>
            </a:extLst>
          </p:cNvPr>
          <p:cNvSpPr txBox="1"/>
          <p:nvPr/>
        </p:nvSpPr>
        <p:spPr>
          <a:xfrm>
            <a:off x="808234" y="4646320"/>
            <a:ext cx="3116732" cy="9131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650" dirty="0">
                <a:solidFill>
                  <a:srgbClr val="FF0000"/>
                </a:solidFill>
              </a:rPr>
              <a:t>dramatization and misleading casting </a:t>
            </a:r>
            <a:endParaRPr lang="en-US" sz="2667" dirty="0"/>
          </a:p>
        </p:txBody>
      </p:sp>
    </p:spTree>
    <p:extLst>
      <p:ext uri="{BB962C8B-B14F-4D97-AF65-F5344CB8AC3E}">
        <p14:creationId xmlns:p14="http://schemas.microsoft.com/office/powerpoint/2010/main" val="9772848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9DBAA46-7C0D-A14D-843D-1B1072AE08BF}"/>
              </a:ext>
            </a:extLst>
          </p:cNvPr>
          <p:cNvSpPr/>
          <p:nvPr/>
        </p:nvSpPr>
        <p:spPr>
          <a:xfrm>
            <a:off x="1149179" y="582980"/>
            <a:ext cx="10280821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“Unteaching racism”</a:t>
            </a:r>
          </a:p>
          <a:p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Historicizing:</a:t>
            </a:r>
          </a:p>
          <a:p>
            <a:pPr marL="800100" lvl="1" indent="-342900">
              <a:buFont typeface="Symbol" pitchFamily="2" charset="2"/>
              <a:buChar char=""/>
            </a:pPr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Concept of “race” – </a:t>
            </a:r>
            <a:r>
              <a:rPr lang="en-US" sz="4000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 idea </a:t>
            </a:r>
            <a:r>
              <a:rPr lang="en-US" sz="4000" i="1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not</a:t>
            </a:r>
            <a:r>
              <a:rPr lang="en-US" sz="4000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thing</a:t>
            </a:r>
          </a:p>
          <a:p>
            <a:pPr marL="800100" lvl="1" indent="-342900">
              <a:buFont typeface="Symbol" pitchFamily="2" charset="2"/>
              <a:buChar char=""/>
            </a:pPr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Assigning People to Race Categories </a:t>
            </a:r>
          </a:p>
          <a:p>
            <a:pPr marL="800100" lvl="1" indent="-342900">
              <a:buFont typeface="Symbol" pitchFamily="2" charset="2"/>
              <a:buChar char=""/>
            </a:pPr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Vocabulary &amp; (Un)Thinking</a:t>
            </a:r>
          </a:p>
          <a:p>
            <a:pPr marL="800100" lvl="1" indent="-342900">
              <a:buFont typeface="Symbol" pitchFamily="2" charset="2"/>
              <a:buChar char=""/>
            </a:pPr>
            <a:endParaRPr lang="en-US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buFont typeface="Symbol" pitchFamily="2" charset="2"/>
              <a:buChar char=""/>
            </a:pPr>
            <a:endParaRPr lang="en-US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endParaRPr lang="en-US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68876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3E7401-9361-F348-B76E-DFB88385B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4600BF"/>
                </a:solidFill>
              </a:rPr>
              <a:t>Misrepresentation v Inconvenient Truth</a:t>
            </a:r>
            <a:endParaRPr lang="en-US" b="1">
              <a:solidFill>
                <a:srgbClr val="4600BF"/>
              </a:solidFill>
              <a:cs typeface="Calibri Light"/>
            </a:endParaRPr>
          </a:p>
        </p:txBody>
      </p:sp>
      <p:pic>
        <p:nvPicPr>
          <p:cNvPr id="4" name="Picture 3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E82B821F-9634-8246-A81A-05D05F41CF6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385" t="38222" r="40162" b="38001"/>
          <a:stretch/>
        </p:blipFill>
        <p:spPr>
          <a:xfrm>
            <a:off x="852055" y="1704543"/>
            <a:ext cx="9945484" cy="3779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1794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Slide Background">
            <a:extLst>
              <a:ext uri="{FF2B5EF4-FFF2-40B4-BE49-F238E27FC236}">
                <a16:creationId xmlns:a16="http://schemas.microsoft.com/office/drawing/2014/main" id="{AA857166-A416-4C5E-8AA9-5D5D1E13D1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3077" name="Rectangle 3076">
            <a:extLst>
              <a:ext uri="{FF2B5EF4-FFF2-40B4-BE49-F238E27FC236}">
                <a16:creationId xmlns:a16="http://schemas.microsoft.com/office/drawing/2014/main" id="{13A48C6C-3CC4-4EE5-A773-EC1EB7F59C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240" y="0"/>
            <a:ext cx="4617491" cy="6858000"/>
          </a:xfrm>
          <a:prstGeom prst="rect">
            <a:avLst/>
          </a:prstGeom>
          <a:ln>
            <a:noFill/>
          </a:ln>
          <a:effectLst>
            <a:outerShdw blurRad="203200" dist="88900" dir="21540000" sx="94000" sy="94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083" name="Rectangle 3082">
            <a:extLst>
              <a:ext uri="{FF2B5EF4-FFF2-40B4-BE49-F238E27FC236}">
                <a16:creationId xmlns:a16="http://schemas.microsoft.com/office/drawing/2014/main" id="{F489C2E0-4895-4B72-85EA-7EE9FAFFDC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240" y="-1"/>
            <a:ext cx="4617491" cy="5136739"/>
          </a:xfrm>
          <a:prstGeom prst="rect">
            <a:avLst/>
          </a:prstGeom>
          <a:ln>
            <a:noFill/>
          </a:ln>
          <a:effectLst>
            <a:outerShdw blurRad="177800" dist="101600" dir="5400000" sx="97000" sy="97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10E635-2826-4A10-FFCD-D2FCB6C79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887" y="617921"/>
            <a:ext cx="3482041" cy="398858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400" b="1" i="0" u="none" strike="noStrike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Top 10 des races de chiots préférées des Français en 2020 - WanimoVéto</a:t>
            </a:r>
            <a:br>
              <a:rPr lang="en-US" sz="2400" b="1" i="0" u="none" strike="noStrike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br>
              <a:rPr lang="en-US" sz="2400" b="0" i="0" u="none" strike="noStrike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US" sz="2400" b="0" i="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Creator: </a:t>
            </a:r>
            <a:r>
              <a:rPr lang="en-US" sz="2400" b="0" i="0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rawpixel.com</a:t>
            </a:r>
            <a:r>
              <a:rPr lang="en-US" sz="2400" b="0" i="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 | Credit: </a:t>
            </a:r>
            <a:r>
              <a:rPr lang="en-US" sz="2400" b="0" i="0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Rawpixel.com</a:t>
            </a:r>
            <a:r>
              <a:rPr lang="en-US" sz="2400" b="0" i="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- </a:t>
            </a:r>
            <a:r>
              <a:rPr lang="en-US" sz="2400" b="0" i="0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stock.adobe.com</a:t>
            </a:r>
            <a:br>
              <a:rPr lang="en-US" sz="2400" b="0" i="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US" sz="2400" b="0" i="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Copyright: ©</a:t>
            </a:r>
            <a:r>
              <a:rPr lang="en-US" sz="2400" b="0" i="0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Rawpixel.com</a:t>
            </a:r>
            <a:r>
              <a:rPr lang="en-US" sz="2400" b="0" i="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- </a:t>
            </a:r>
            <a:r>
              <a:rPr lang="en-US" sz="2400" b="0" i="0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stock.adobe.com</a:t>
            </a:r>
            <a:br>
              <a:rPr lang="en-US" sz="2400" b="0" i="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endParaRPr lang="en-US" sz="24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074" name="Picture 2" descr="Vintage poster – Chiens de race ...">
            <a:extLst>
              <a:ext uri="{FF2B5EF4-FFF2-40B4-BE49-F238E27FC236}">
                <a16:creationId xmlns:a16="http://schemas.microsoft.com/office/drawing/2014/main" id="{F8E68868-DC40-2D79-8D17-57A1D7AA363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14" r="-1" b="970"/>
          <a:stretch/>
        </p:blipFill>
        <p:spPr bwMode="auto">
          <a:xfrm>
            <a:off x="5199145" y="1322384"/>
            <a:ext cx="6409958" cy="4302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16015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9F32739-46B1-0436-CFFE-6541DB2CBC1E}"/>
              </a:ext>
            </a:extLst>
          </p:cNvPr>
          <p:cNvSpPr txBox="1"/>
          <p:nvPr/>
        </p:nvSpPr>
        <p:spPr>
          <a:xfrm>
            <a:off x="1220028" y="682632"/>
            <a:ext cx="9822346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/>
              <a:t>Myths are hard to unlearn because they are taught over and over again in many ways: 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3600" dirty="0"/>
              <a:t>vocabulary 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3600" dirty="0"/>
              <a:t>representations</a:t>
            </a:r>
          </a:p>
          <a:p>
            <a:pPr lvl="1"/>
            <a:r>
              <a:rPr lang="en-US" sz="3600" dirty="0"/>
              <a:t>      in the performing arts; in commercial images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3600" b="1" dirty="0"/>
              <a:t>genetics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3600" b="1" dirty="0"/>
              <a:t>medicine </a:t>
            </a:r>
          </a:p>
        </p:txBody>
      </p:sp>
    </p:spTree>
    <p:extLst>
      <p:ext uri="{BB962C8B-B14F-4D97-AF65-F5344CB8AC3E}">
        <p14:creationId xmlns:p14="http://schemas.microsoft.com/office/powerpoint/2010/main" val="30175887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201" name="Rectangle 8200">
            <a:extLst>
              <a:ext uri="{FF2B5EF4-FFF2-40B4-BE49-F238E27FC236}">
                <a16:creationId xmlns:a16="http://schemas.microsoft.com/office/drawing/2014/main" id="{63F5877B-98C7-49DD-83AB-0F6F57CB65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194" name="Picture 2" descr="Crayola 24ct Crayons - Colors of the World, 1 of 10">
            <a:extLst>
              <a:ext uri="{FF2B5EF4-FFF2-40B4-BE49-F238E27FC236}">
                <a16:creationId xmlns:a16="http://schemas.microsoft.com/office/drawing/2014/main" id="{B9D689F3-FB59-D1EF-F51E-4CFD24A599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38" r="16364"/>
          <a:stretch/>
        </p:blipFill>
        <p:spPr bwMode="auto">
          <a:xfrm>
            <a:off x="7243419" y="-304818"/>
            <a:ext cx="4827922" cy="6857999"/>
          </a:xfrm>
          <a:custGeom>
            <a:avLst/>
            <a:gdLst/>
            <a:ahLst/>
            <a:cxnLst/>
            <a:rect l="l" t="t" r="r" b="b"/>
            <a:pathLst>
              <a:path w="4827922" h="6858000">
                <a:moveTo>
                  <a:pt x="4441" y="0"/>
                </a:moveTo>
                <a:lnTo>
                  <a:pt x="4827922" y="0"/>
                </a:lnTo>
                <a:lnTo>
                  <a:pt x="4827922" y="6858000"/>
                </a:lnTo>
                <a:lnTo>
                  <a:pt x="0" y="6858000"/>
                </a:lnTo>
                <a:lnTo>
                  <a:pt x="106674" y="6638378"/>
                </a:lnTo>
                <a:cubicBezTo>
                  <a:pt x="530028" y="5720938"/>
                  <a:pt x="777229" y="4614948"/>
                  <a:pt x="777229" y="3424428"/>
                </a:cubicBezTo>
                <a:cubicBezTo>
                  <a:pt x="777229" y="2233909"/>
                  <a:pt x="530028" y="1127919"/>
                  <a:pt x="106674" y="210478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umanae d'Angélica Dass. Quelle est ma couleur de peau ? C'est quoi la race  blanche ? – Le blog de Fabrice ARNAUD">
            <a:extLst>
              <a:ext uri="{FF2B5EF4-FFF2-40B4-BE49-F238E27FC236}">
                <a16:creationId xmlns:a16="http://schemas.microsoft.com/office/drawing/2014/main" id="{5C2F7D42-247E-EDC7-86D6-FBD36C99FD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70" r="14914"/>
          <a:stretch/>
        </p:blipFill>
        <p:spPr bwMode="auto">
          <a:xfrm>
            <a:off x="3119360" y="18"/>
            <a:ext cx="4966290" cy="6857999"/>
          </a:xfrm>
          <a:custGeom>
            <a:avLst/>
            <a:gdLst/>
            <a:ahLst/>
            <a:cxnLst/>
            <a:rect l="l" t="t" r="r" b="b"/>
            <a:pathLst>
              <a:path w="4966290" h="6857999">
                <a:moveTo>
                  <a:pt x="0" y="0"/>
                </a:moveTo>
                <a:lnTo>
                  <a:pt x="4188230" y="0"/>
                </a:lnTo>
                <a:lnTo>
                  <a:pt x="4295735" y="210478"/>
                </a:lnTo>
                <a:cubicBezTo>
                  <a:pt x="4719089" y="1127919"/>
                  <a:pt x="4966290" y="2233909"/>
                  <a:pt x="4966290" y="3424428"/>
                </a:cubicBezTo>
                <a:cubicBezTo>
                  <a:pt x="4966290" y="4614948"/>
                  <a:pt x="4719089" y="5720938"/>
                  <a:pt x="4295735" y="6638378"/>
                </a:cubicBezTo>
                <a:lnTo>
                  <a:pt x="4183560" y="6857999"/>
                </a:lnTo>
                <a:lnTo>
                  <a:pt x="53039" y="6857999"/>
                </a:lnTo>
                <a:lnTo>
                  <a:pt x="132047" y="6695338"/>
                </a:lnTo>
                <a:cubicBezTo>
                  <a:pt x="555401" y="5777898"/>
                  <a:pt x="802602" y="4671908"/>
                  <a:pt x="802602" y="3481388"/>
                </a:cubicBezTo>
                <a:cubicBezTo>
                  <a:pt x="802602" y="2191659"/>
                  <a:pt x="512484" y="1001134"/>
                  <a:pt x="22579" y="42066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8203" name="Freeform: Shape 8202">
            <a:extLst>
              <a:ext uri="{FF2B5EF4-FFF2-40B4-BE49-F238E27FC236}">
                <a16:creationId xmlns:a16="http://schemas.microsoft.com/office/drawing/2014/main" id="{4EA91930-66BC-4C41-B4F5-C31EB216F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45815" cy="6858000"/>
          </a:xfrm>
          <a:custGeom>
            <a:avLst/>
            <a:gdLst>
              <a:gd name="connsiteX0" fmla="*/ 0 w 3945815"/>
              <a:gd name="connsiteY0" fmla="*/ 0 h 6858000"/>
              <a:gd name="connsiteX1" fmla="*/ 3138662 w 3945815"/>
              <a:gd name="connsiteY1" fmla="*/ 0 h 6858000"/>
              <a:gd name="connsiteX2" fmla="*/ 3275260 w 3945815"/>
              <a:gd name="connsiteY2" fmla="*/ 267438 h 6858000"/>
              <a:gd name="connsiteX3" fmla="*/ 3945815 w 3945815"/>
              <a:gd name="connsiteY3" fmla="*/ 3481388 h 6858000"/>
              <a:gd name="connsiteX4" fmla="*/ 3275260 w 3945815"/>
              <a:gd name="connsiteY4" fmla="*/ 6695338 h 6858000"/>
              <a:gd name="connsiteX5" fmla="*/ 3192177 w 3945815"/>
              <a:gd name="connsiteY5" fmla="*/ 6858000 h 6858000"/>
              <a:gd name="connsiteX6" fmla="*/ 0 w 394581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45815" h="6858000">
                <a:moveTo>
                  <a:pt x="0" y="0"/>
                </a:moveTo>
                <a:lnTo>
                  <a:pt x="3138662" y="0"/>
                </a:lnTo>
                <a:lnTo>
                  <a:pt x="3275260" y="267438"/>
                </a:lnTo>
                <a:cubicBezTo>
                  <a:pt x="3698614" y="1184879"/>
                  <a:pt x="3945815" y="2290869"/>
                  <a:pt x="3945815" y="3481388"/>
                </a:cubicBezTo>
                <a:cubicBezTo>
                  <a:pt x="3945815" y="4671908"/>
                  <a:pt x="3698614" y="5777898"/>
                  <a:pt x="3275260" y="6695338"/>
                </a:cubicBezTo>
                <a:lnTo>
                  <a:pt x="319217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8205" name="Freeform: Shape 8204">
            <a:extLst>
              <a:ext uri="{FF2B5EF4-FFF2-40B4-BE49-F238E27FC236}">
                <a16:creationId xmlns:a16="http://schemas.microsoft.com/office/drawing/2014/main" id="{6313CF8F-B436-401E-9575-DE0F8E8B5B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36670" cy="6858000"/>
          </a:xfrm>
          <a:custGeom>
            <a:avLst/>
            <a:gdLst>
              <a:gd name="connsiteX0" fmla="*/ 0 w 3936670"/>
              <a:gd name="connsiteY0" fmla="*/ 0 h 6858000"/>
              <a:gd name="connsiteX1" fmla="*/ 3129517 w 3936670"/>
              <a:gd name="connsiteY1" fmla="*/ 0 h 6858000"/>
              <a:gd name="connsiteX2" fmla="*/ 3266115 w 3936670"/>
              <a:gd name="connsiteY2" fmla="*/ 267438 h 6858000"/>
              <a:gd name="connsiteX3" fmla="*/ 3936670 w 3936670"/>
              <a:gd name="connsiteY3" fmla="*/ 3481388 h 6858000"/>
              <a:gd name="connsiteX4" fmla="*/ 3266115 w 3936670"/>
              <a:gd name="connsiteY4" fmla="*/ 6695338 h 6858000"/>
              <a:gd name="connsiteX5" fmla="*/ 3183032 w 3936670"/>
              <a:gd name="connsiteY5" fmla="*/ 6858000 h 6858000"/>
              <a:gd name="connsiteX6" fmla="*/ 0 w 393667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36670" h="6858000">
                <a:moveTo>
                  <a:pt x="0" y="0"/>
                </a:moveTo>
                <a:lnTo>
                  <a:pt x="3129517" y="0"/>
                </a:lnTo>
                <a:lnTo>
                  <a:pt x="3266115" y="267438"/>
                </a:lnTo>
                <a:cubicBezTo>
                  <a:pt x="3689469" y="1184879"/>
                  <a:pt x="3936670" y="2290869"/>
                  <a:pt x="3936670" y="3481388"/>
                </a:cubicBezTo>
                <a:cubicBezTo>
                  <a:pt x="3936670" y="4671908"/>
                  <a:pt x="3689469" y="5777898"/>
                  <a:pt x="3266115" y="6695338"/>
                </a:cubicBezTo>
                <a:lnTo>
                  <a:pt x="3183032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207" name="Rectangle 8206">
            <a:extLst>
              <a:ext uri="{FF2B5EF4-FFF2-40B4-BE49-F238E27FC236}">
                <a16:creationId xmlns:a16="http://schemas.microsoft.com/office/drawing/2014/main" id="{2A38CFE9-C30A-4551-ACCB-D5808FBC39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16867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209" name="Rectangle 8208">
            <a:extLst>
              <a:ext uri="{FF2B5EF4-FFF2-40B4-BE49-F238E27FC236}">
                <a16:creationId xmlns:a16="http://schemas.microsoft.com/office/drawing/2014/main" id="{67EF550F-47CE-4FB2-9DAC-12AD835C8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912" y="2089941"/>
            <a:ext cx="2834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16758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7" name="Rectangle 5126">
            <a:extLst>
              <a:ext uri="{FF2B5EF4-FFF2-40B4-BE49-F238E27FC236}">
                <a16:creationId xmlns:a16="http://schemas.microsoft.com/office/drawing/2014/main" id="{16C5FA50-8D52-4617-AF91-5C7B1C835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AA6F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04E2399-2336-969A-0CA8-4C2FC2417F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25359" y="640715"/>
            <a:ext cx="3144779" cy="4794567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3600" b="1" dirty="0">
                <a:solidFill>
                  <a:srgbClr val="FFFFFF"/>
                </a:solidFill>
              </a:rPr>
              <a:t>1. Create racial taxonomy</a:t>
            </a:r>
            <a:br>
              <a:rPr lang="en-US" sz="3600" b="1" dirty="0">
                <a:solidFill>
                  <a:srgbClr val="FFFFFF"/>
                </a:solidFill>
              </a:rPr>
            </a:br>
            <a:br>
              <a:rPr lang="en-US" sz="3600" b="1" dirty="0">
                <a:solidFill>
                  <a:srgbClr val="FFFFFF"/>
                </a:solidFill>
              </a:rPr>
            </a:br>
            <a:r>
              <a:rPr lang="en-US" sz="3600" b="1" dirty="0">
                <a:solidFill>
                  <a:srgbClr val="FFFFFF"/>
                </a:solidFill>
              </a:rPr>
              <a:t>2. Create criteria</a:t>
            </a:r>
            <a:br>
              <a:rPr lang="en-US" sz="3600" b="1" dirty="0">
                <a:solidFill>
                  <a:srgbClr val="FFFFFF"/>
                </a:solidFill>
              </a:rPr>
            </a:br>
            <a:r>
              <a:rPr lang="en-US" sz="3600" b="1" dirty="0">
                <a:solidFill>
                  <a:srgbClr val="FFFFFF"/>
                </a:solidFill>
              </a:rPr>
              <a:t> </a:t>
            </a:r>
            <a:br>
              <a:rPr lang="en-US" sz="3600" b="1" dirty="0">
                <a:solidFill>
                  <a:srgbClr val="FFFFFF"/>
                </a:solidFill>
              </a:rPr>
            </a:br>
            <a:r>
              <a:rPr lang="en-US" sz="3600" b="1" dirty="0">
                <a:solidFill>
                  <a:srgbClr val="FFFFFF"/>
                </a:solidFill>
              </a:rPr>
              <a:t>3. Rationale</a:t>
            </a:r>
            <a:br>
              <a:rPr lang="en-US" sz="3600" b="1" dirty="0">
                <a:solidFill>
                  <a:srgbClr val="FFFFFF"/>
                </a:solidFill>
              </a:rPr>
            </a:br>
            <a:r>
              <a:rPr lang="en-US" sz="3600" b="1" dirty="0">
                <a:solidFill>
                  <a:srgbClr val="FFFFFF"/>
                </a:solidFill>
              </a:rPr>
              <a:t> </a:t>
            </a:r>
            <a:br>
              <a:rPr lang="en-US" sz="3600" b="1" dirty="0">
                <a:solidFill>
                  <a:srgbClr val="FFFFFF"/>
                </a:solidFill>
              </a:rPr>
            </a:br>
            <a:r>
              <a:rPr lang="en-US" sz="3600" b="1" dirty="0">
                <a:solidFill>
                  <a:srgbClr val="FFFFFF"/>
                </a:solidFill>
              </a:rPr>
              <a:t>4. Put the categories into a hierarchy</a:t>
            </a:r>
          </a:p>
        </p:txBody>
      </p:sp>
      <p:sp>
        <p:nvSpPr>
          <p:cNvPr id="5129" name="Rounded Rectangle 9">
            <a:extLst>
              <a:ext uri="{FF2B5EF4-FFF2-40B4-BE49-F238E27FC236}">
                <a16:creationId xmlns:a16="http://schemas.microsoft.com/office/drawing/2014/main" id="{E223798C-12AD-4B0C-A50C-D676347D67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3354" y="484632"/>
            <a:ext cx="8129016" cy="572414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2" name="Picture 2" descr="Humanae d'Angélica Dass. Quelle est ma couleur de peau ? C'est quoi la race  blanche ? – Le blog de Fabrice ARNAUD">
            <a:extLst>
              <a:ext uri="{FF2B5EF4-FFF2-40B4-BE49-F238E27FC236}">
                <a16:creationId xmlns:a16="http://schemas.microsoft.com/office/drawing/2014/main" id="{C78F03DF-EB00-28DB-30E4-EC0CE557D78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39" b="11935"/>
          <a:stretch/>
        </p:blipFill>
        <p:spPr bwMode="auto">
          <a:xfrm>
            <a:off x="976251" y="942538"/>
            <a:ext cx="7163222" cy="480833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2480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72A932F-86EC-F14D-9432-42C11D7E02E6}"/>
              </a:ext>
            </a:extLst>
          </p:cNvPr>
          <p:cNvSpPr/>
          <p:nvPr/>
        </p:nvSpPr>
        <p:spPr>
          <a:xfrm>
            <a:off x="800417" y="657618"/>
            <a:ext cx="3418659" cy="55831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5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Racism is first and foremost a social practice – an action </a:t>
            </a:r>
          </a:p>
        </p:txBody>
      </p:sp>
      <p:graphicFrame>
        <p:nvGraphicFramePr>
          <p:cNvPr id="22" name="TextBox 2">
            <a:extLst>
              <a:ext uri="{FF2B5EF4-FFF2-40B4-BE49-F238E27FC236}">
                <a16:creationId xmlns:a16="http://schemas.microsoft.com/office/drawing/2014/main" id="{BB80EEF3-7111-4088-AFCB-D603A389AFB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454279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406872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AA44529-8D28-FF42-A3F3-B9DF258AD604}"/>
              </a:ext>
            </a:extLst>
          </p:cNvPr>
          <p:cNvSpPr/>
          <p:nvPr/>
        </p:nvSpPr>
        <p:spPr>
          <a:xfrm>
            <a:off x="256673" y="674400"/>
            <a:ext cx="11373853" cy="483209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2800" b="1" i="1" dirty="0">
                <a:latin typeface="Arial"/>
                <a:ea typeface="Calibri" panose="020F0502020204030204" pitchFamily="34" charset="0"/>
                <a:cs typeface="Arial"/>
              </a:rPr>
              <a:t>	</a:t>
            </a:r>
            <a:r>
              <a:rPr lang="en-US" sz="2800" b="1" i="1" dirty="0">
                <a:solidFill>
                  <a:srgbClr val="FF0000"/>
                </a:solidFill>
                <a:latin typeface="Arial"/>
                <a:ea typeface="Calibri" panose="020F0502020204030204" pitchFamily="34" charset="0"/>
                <a:cs typeface="Arial"/>
              </a:rPr>
              <a:t>THE BRITISH COLONIES – Defining Property </a:t>
            </a:r>
            <a:endParaRPr lang="en-US" sz="2800" b="1" i="1" dirty="0">
              <a:solidFill>
                <a:srgbClr val="FF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US" sz="2800" b="1" i="1" dirty="0">
                <a:solidFill>
                  <a:srgbClr val="FF0000"/>
                </a:solidFill>
                <a:latin typeface="Arial"/>
                <a:ea typeface="Calibri" panose="020F0502020204030204" pitchFamily="34" charset="0"/>
                <a:cs typeface="Arial"/>
              </a:rPr>
              <a:t>	Ancestry – Not Color</a:t>
            </a:r>
          </a:p>
          <a:p>
            <a:pPr marL="608965"/>
            <a:r>
              <a:rPr lang="en-US" sz="2800" dirty="0"/>
              <a:t>Whereas some doubts have arisen whether children got by any Englishman upon a Negro woman should be slave or free, be it therefore enacted and declared by this present Grand Assembly, </a:t>
            </a:r>
            <a:r>
              <a:rPr lang="en-US" sz="2800" b="1" i="1" dirty="0"/>
              <a:t>that all children born in this country shall be held bond or free only according to the condition of the mother</a:t>
            </a:r>
            <a:r>
              <a:rPr lang="en-US" sz="2800" dirty="0"/>
              <a:t>; and that if any Christian shall commit fornication with a Negro man or woman, he or she so offending shall pay double the fines imposed by the former act.</a:t>
            </a:r>
            <a:endParaRPr lang="en-US" sz="2800" dirty="0">
              <a:cs typeface="Calibri" panose="020F0502020204030204"/>
            </a:endParaRPr>
          </a:p>
          <a:p>
            <a:pPr marL="608965"/>
            <a:r>
              <a:rPr lang="en-US" sz="2800" b="1" dirty="0"/>
              <a:t>Act XII, Laws of Virginia, December 1662 (Hening, Statutes at Large, 2: 170</a:t>
            </a:r>
            <a:endParaRPr lang="en-US" sz="2800" b="1" dirty="0">
              <a:cs typeface="Calibri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C0FF6C7-BD50-4E4F-A44C-10D38DAE5CDA}"/>
              </a:ext>
            </a:extLst>
          </p:cNvPr>
          <p:cNvSpPr/>
          <p:nvPr/>
        </p:nvSpPr>
        <p:spPr>
          <a:xfrm>
            <a:off x="10286937" y="489734"/>
            <a:ext cx="4058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*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2678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1A0357-9B66-F744-96AE-6350BC133A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85" y="1153572"/>
            <a:ext cx="2741468" cy="44611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RACING</a:t>
            </a:r>
          </a:p>
        </p:txBody>
      </p:sp>
      <p:sp>
        <p:nvSpPr>
          <p:cNvPr id="21" name="Arc 20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E44AAE-A80F-054D-B045-F7E254CA96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4536" y="703912"/>
            <a:ext cx="8586354" cy="6157119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sz="3200" dirty="0"/>
              <a:t>Willful Ignorance:</a:t>
            </a:r>
          </a:p>
          <a:p>
            <a:pPr marL="0" indent="0">
              <a:buNone/>
            </a:pPr>
            <a:r>
              <a:rPr lang="en-US" sz="3200" dirty="0"/>
              <a:t>Look at the U.S. Census categories throughout the decades  handout. </a:t>
            </a:r>
            <a:endParaRPr lang="en-US" sz="3200" dirty="0">
              <a:cs typeface="Calibri"/>
            </a:endParaRPr>
          </a:p>
          <a:p>
            <a:pPr marL="0" indent="0">
              <a:buNone/>
            </a:pPr>
            <a:r>
              <a:rPr lang="en-US" sz="3200" dirty="0"/>
              <a:t> Share observations.  - </a:t>
            </a:r>
            <a:endParaRPr lang="en-US" sz="3200" dirty="0">
              <a:cs typeface="Calibri"/>
            </a:endParaRPr>
          </a:p>
          <a:p>
            <a:pPr marL="0" indent="0">
              <a:buNone/>
            </a:pPr>
            <a:endParaRPr lang="en-US" sz="3200" dirty="0">
              <a:ea typeface="+mn-lt"/>
              <a:cs typeface="+mn-lt"/>
            </a:endParaRPr>
          </a:p>
          <a:p>
            <a:pPr marL="0" indent="0">
              <a:buNone/>
            </a:pPr>
            <a:r>
              <a:rPr lang="en-US" sz="3200" dirty="0">
                <a:ea typeface="+mn-lt"/>
                <a:cs typeface="+mn-lt"/>
              </a:rPr>
              <a:t>Attention to the 1790 Census directions  to enumerators. </a:t>
            </a:r>
          </a:p>
          <a:p>
            <a:pPr marL="0" indent="0">
              <a:buNone/>
            </a:pPr>
            <a:r>
              <a:rPr lang="en-US" sz="3200" dirty="0">
                <a:ea typeface="+mn-lt"/>
                <a:cs typeface="+mn-lt"/>
              </a:rPr>
              <a:t>Is this statement True or False:</a:t>
            </a:r>
          </a:p>
          <a:p>
            <a:pPr marL="0" indent="0">
              <a:buNone/>
            </a:pPr>
            <a:r>
              <a:rPr lang="en-US" sz="3200" dirty="0">
                <a:ea typeface="+mn-lt"/>
                <a:cs typeface="+mn-lt"/>
              </a:rPr>
              <a:t>	"</a:t>
            </a:r>
            <a:r>
              <a:rPr lang="en-US" sz="3200" i="1" dirty="0">
                <a:ea typeface="+mn-lt"/>
                <a:cs typeface="+mn-lt"/>
              </a:rPr>
              <a:t>A person's race originated with the 1790 	Census."</a:t>
            </a:r>
            <a:r>
              <a:rPr lang="en-US" sz="3200" dirty="0">
                <a:ea typeface="+mn-lt"/>
                <a:cs typeface="+mn-lt"/>
              </a:rPr>
              <a:t> </a:t>
            </a:r>
            <a:endParaRPr lang="en-US" sz="3200" dirty="0">
              <a:cs typeface="Calibri"/>
            </a:endParaRPr>
          </a:p>
          <a:p>
            <a:pPr>
              <a:buNone/>
            </a:pPr>
            <a:endParaRPr lang="en-US" sz="3200" dirty="0">
              <a:cs typeface="Calibri"/>
            </a:endParaRPr>
          </a:p>
          <a:p>
            <a:pPr marL="0" indent="0">
              <a:buNone/>
            </a:pPr>
            <a:endParaRPr lang="en-US" sz="3200" dirty="0">
              <a:cs typeface="Calibri"/>
            </a:endParaRPr>
          </a:p>
          <a:p>
            <a:pPr marL="0" indent="0">
              <a:buNone/>
            </a:pPr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15275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1030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3" name="Rectangle 1032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File:The races of Europe ; an account which removes the padlock of technicality from the absorbing story of the mixture of peoples in the most densely populated continent (IA racesofeuropeacc00grosrich).pdf">
            <a:extLst>
              <a:ext uri="{FF2B5EF4-FFF2-40B4-BE49-F238E27FC236}">
                <a16:creationId xmlns:a16="http://schemas.microsoft.com/office/drawing/2014/main" id="{4E5BCA94-81D6-6EDC-B8E4-5C0B803848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472" y="1024890"/>
            <a:ext cx="3880005" cy="5211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D19E207B-C62E-AD95-856F-228944D93B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9365622"/>
              </p:ext>
            </p:extLst>
          </p:nvPr>
        </p:nvGraphicFramePr>
        <p:xfrm>
          <a:off x="4465983" y="1470991"/>
          <a:ext cx="6325842" cy="4234865"/>
        </p:xfrm>
        <a:graphic>
          <a:graphicData uri="http://schemas.openxmlformats.org/drawingml/2006/table">
            <a:tbl>
              <a:tblPr/>
              <a:tblGrid>
                <a:gridCol w="880196">
                  <a:extLst>
                    <a:ext uri="{9D8B030D-6E8A-4147-A177-3AD203B41FA5}">
                      <a16:colId xmlns:a16="http://schemas.microsoft.com/office/drawing/2014/main" val="3524258055"/>
                    </a:ext>
                  </a:extLst>
                </a:gridCol>
                <a:gridCol w="5445646">
                  <a:extLst>
                    <a:ext uri="{9D8B030D-6E8A-4147-A177-3AD203B41FA5}">
                      <a16:colId xmlns:a16="http://schemas.microsoft.com/office/drawing/2014/main" val="831038904"/>
                    </a:ext>
                  </a:extLst>
                </a:gridCol>
              </a:tblGrid>
              <a:tr h="1521905">
                <a:tc>
                  <a:txBody>
                    <a:bodyPr/>
                    <a:lstStyle/>
                    <a:p>
                      <a:pPr algn="r" rtl="0"/>
                      <a:r>
                        <a:rPr lang="en-US" b="1">
                          <a:solidFill>
                            <a:srgbClr val="202122"/>
                          </a:solidFill>
                          <a:effectLst/>
                          <a:highlight>
                            <a:srgbClr val="CCCCFF"/>
                          </a:highlight>
                        </a:rPr>
                        <a:t>Author</a:t>
                      </a: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US" b="1" dirty="0">
                          <a:effectLst/>
                        </a:rPr>
                        <a:t>Grosvenor, Edwin A. (Edwin Augustus), 1845-1936</a:t>
                      </a: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1616515"/>
                  </a:ext>
                </a:extLst>
              </a:tr>
              <a:tr h="2712960">
                <a:tc>
                  <a:txBody>
                    <a:bodyPr/>
                    <a:lstStyle/>
                    <a:p>
                      <a:pPr algn="r" rtl="0"/>
                      <a:r>
                        <a:rPr lang="en-US" b="1" dirty="0">
                          <a:solidFill>
                            <a:srgbClr val="202122"/>
                          </a:solidFill>
                          <a:effectLst/>
                          <a:highlight>
                            <a:srgbClr val="CCCCFF"/>
                          </a:highlight>
                        </a:rPr>
                        <a:t>Title</a:t>
                      </a: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US" b="1" dirty="0">
                          <a:effectLst/>
                        </a:rPr>
                        <a:t>The races of Europe ; an account which removes the padlock of technicality from the absorbing story of the mixture of peoples in the most densely populated continent</a:t>
                      </a:r>
                    </a:p>
                    <a:p>
                      <a:pPr rtl="0"/>
                      <a:endParaRPr lang="en-US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98112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82922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4" name="Rectangle 4103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5D90715-E1A3-FA88-7EF8-DA2A3EA867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7716" y="467271"/>
            <a:ext cx="4195674" cy="2052522"/>
          </a:xfrm>
        </p:spPr>
        <p:txBody>
          <a:bodyPr anchor="b">
            <a:normAutofit/>
          </a:bodyPr>
          <a:lstStyle/>
          <a:p>
            <a:r>
              <a:rPr lang="en-US" sz="5600" dirty="0"/>
              <a:t>1864 - anthropology</a:t>
            </a:r>
          </a:p>
        </p:txBody>
      </p:sp>
      <p:grpSp>
        <p:nvGrpSpPr>
          <p:cNvPr id="4106" name="Group 4105">
            <a:extLst>
              <a:ext uri="{FF2B5EF4-FFF2-40B4-BE49-F238E27FC236}">
                <a16:creationId xmlns:a16="http://schemas.microsoft.com/office/drawing/2014/main" id="{05BBA018-FA75-43BF-99E6-1F5245727D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22753" y="703679"/>
            <a:ext cx="753718" cy="1016562"/>
            <a:chOff x="422753" y="703679"/>
            <a:chExt cx="753718" cy="1016562"/>
          </a:xfrm>
        </p:grpSpPr>
        <p:sp>
          <p:nvSpPr>
            <p:cNvPr id="4107" name="Graphic 11">
              <a:extLst>
                <a:ext uri="{FF2B5EF4-FFF2-40B4-BE49-F238E27FC236}">
                  <a16:creationId xmlns:a16="http://schemas.microsoft.com/office/drawing/2014/main" id="{6CB927A4-E432-4310-9CD5-E89FF50631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4956" y="703679"/>
              <a:ext cx="171515" cy="171515"/>
            </a:xfrm>
            <a:custGeom>
              <a:avLst/>
              <a:gdLst>
                <a:gd name="connsiteX0" fmla="*/ 159874 w 171515"/>
                <a:gd name="connsiteY0" fmla="*/ 74116 h 171515"/>
                <a:gd name="connsiteX1" fmla="*/ 97399 w 171515"/>
                <a:gd name="connsiteY1" fmla="*/ 74116 h 171515"/>
                <a:gd name="connsiteX2" fmla="*/ 97399 w 171515"/>
                <a:gd name="connsiteY2" fmla="*/ 11641 h 171515"/>
                <a:gd name="connsiteX3" fmla="*/ 85758 w 171515"/>
                <a:gd name="connsiteY3" fmla="*/ 0 h 171515"/>
                <a:gd name="connsiteX4" fmla="*/ 74116 w 171515"/>
                <a:gd name="connsiteY4" fmla="*/ 11641 h 171515"/>
                <a:gd name="connsiteX5" fmla="*/ 74116 w 171515"/>
                <a:gd name="connsiteY5" fmla="*/ 74116 h 171515"/>
                <a:gd name="connsiteX6" fmla="*/ 11641 w 171515"/>
                <a:gd name="connsiteY6" fmla="*/ 74116 h 171515"/>
                <a:gd name="connsiteX7" fmla="*/ 0 w 171515"/>
                <a:gd name="connsiteY7" fmla="*/ 85758 h 171515"/>
                <a:gd name="connsiteX8" fmla="*/ 11641 w 171515"/>
                <a:gd name="connsiteY8" fmla="*/ 97399 h 171515"/>
                <a:gd name="connsiteX9" fmla="*/ 74116 w 171515"/>
                <a:gd name="connsiteY9" fmla="*/ 97399 h 171515"/>
                <a:gd name="connsiteX10" fmla="*/ 74116 w 171515"/>
                <a:gd name="connsiteY10" fmla="*/ 159874 h 171515"/>
                <a:gd name="connsiteX11" fmla="*/ 85758 w 171515"/>
                <a:gd name="connsiteY11" fmla="*/ 171515 h 171515"/>
                <a:gd name="connsiteX12" fmla="*/ 97399 w 171515"/>
                <a:gd name="connsiteY12" fmla="*/ 159874 h 171515"/>
                <a:gd name="connsiteX13" fmla="*/ 97399 w 171515"/>
                <a:gd name="connsiteY13" fmla="*/ 97399 h 171515"/>
                <a:gd name="connsiteX14" fmla="*/ 159874 w 171515"/>
                <a:gd name="connsiteY14" fmla="*/ 97399 h 171515"/>
                <a:gd name="connsiteX15" fmla="*/ 171515 w 171515"/>
                <a:gd name="connsiteY15" fmla="*/ 85758 h 171515"/>
                <a:gd name="connsiteX16" fmla="*/ 159874 w 171515"/>
                <a:gd name="connsiteY16" fmla="*/ 74116 h 171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1515" h="171515">
                  <a:moveTo>
                    <a:pt x="159874" y="74116"/>
                  </a:moveTo>
                  <a:lnTo>
                    <a:pt x="97399" y="74116"/>
                  </a:lnTo>
                  <a:lnTo>
                    <a:pt x="97399" y="11641"/>
                  </a:lnTo>
                  <a:cubicBezTo>
                    <a:pt x="97399" y="5212"/>
                    <a:pt x="92187" y="0"/>
                    <a:pt x="85758" y="0"/>
                  </a:cubicBezTo>
                  <a:cubicBezTo>
                    <a:pt x="79328" y="0"/>
                    <a:pt x="74116" y="5212"/>
                    <a:pt x="74116" y="11641"/>
                  </a:cubicBezTo>
                  <a:lnTo>
                    <a:pt x="74116" y="74116"/>
                  </a:lnTo>
                  <a:lnTo>
                    <a:pt x="11641" y="74116"/>
                  </a:lnTo>
                  <a:cubicBezTo>
                    <a:pt x="5212" y="74116"/>
                    <a:pt x="0" y="79328"/>
                    <a:pt x="0" y="85758"/>
                  </a:cubicBezTo>
                  <a:cubicBezTo>
                    <a:pt x="0" y="92187"/>
                    <a:pt x="5212" y="97399"/>
                    <a:pt x="11641" y="97399"/>
                  </a:cubicBezTo>
                  <a:lnTo>
                    <a:pt x="74116" y="97399"/>
                  </a:lnTo>
                  <a:lnTo>
                    <a:pt x="74116" y="159874"/>
                  </a:lnTo>
                  <a:cubicBezTo>
                    <a:pt x="74116" y="166303"/>
                    <a:pt x="79328" y="171515"/>
                    <a:pt x="85758" y="171515"/>
                  </a:cubicBezTo>
                  <a:cubicBezTo>
                    <a:pt x="92187" y="171515"/>
                    <a:pt x="97399" y="166303"/>
                    <a:pt x="97399" y="159874"/>
                  </a:cubicBezTo>
                  <a:lnTo>
                    <a:pt x="97399" y="97399"/>
                  </a:lnTo>
                  <a:lnTo>
                    <a:pt x="159874" y="97399"/>
                  </a:lnTo>
                  <a:cubicBezTo>
                    <a:pt x="166303" y="97399"/>
                    <a:pt x="171515" y="92187"/>
                    <a:pt x="171515" y="85758"/>
                  </a:cubicBezTo>
                  <a:cubicBezTo>
                    <a:pt x="171515" y="79328"/>
                    <a:pt x="166303" y="74116"/>
                    <a:pt x="159874" y="74116"/>
                  </a:cubicBezTo>
                  <a:close/>
                </a:path>
              </a:pathLst>
            </a:custGeom>
            <a:solidFill>
              <a:schemeClr val="accent1"/>
            </a:solidFill>
            <a:ln w="7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8" name="Graphic 12">
              <a:extLst>
                <a:ext uri="{FF2B5EF4-FFF2-40B4-BE49-F238E27FC236}">
                  <a16:creationId xmlns:a16="http://schemas.microsoft.com/office/drawing/2014/main" id="{1453BF6C-B012-48B7-B4E8-6D7AC7C27D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2753" y="1562696"/>
              <a:ext cx="157545" cy="157545"/>
            </a:xfrm>
            <a:custGeom>
              <a:avLst/>
              <a:gdLst>
                <a:gd name="connsiteX0" fmla="*/ 78773 w 157545"/>
                <a:gd name="connsiteY0" fmla="*/ 23283 h 157545"/>
                <a:gd name="connsiteX1" fmla="*/ 134262 w 157545"/>
                <a:gd name="connsiteY1" fmla="*/ 78773 h 157545"/>
                <a:gd name="connsiteX2" fmla="*/ 78773 w 157545"/>
                <a:gd name="connsiteY2" fmla="*/ 134262 h 157545"/>
                <a:gd name="connsiteX3" fmla="*/ 23283 w 157545"/>
                <a:gd name="connsiteY3" fmla="*/ 78773 h 157545"/>
                <a:gd name="connsiteX4" fmla="*/ 78773 w 157545"/>
                <a:gd name="connsiteY4" fmla="*/ 23283 h 157545"/>
                <a:gd name="connsiteX5" fmla="*/ 78773 w 157545"/>
                <a:gd name="connsiteY5" fmla="*/ 0 h 157545"/>
                <a:gd name="connsiteX6" fmla="*/ 0 w 157545"/>
                <a:gd name="connsiteY6" fmla="*/ 78773 h 157545"/>
                <a:gd name="connsiteX7" fmla="*/ 78773 w 157545"/>
                <a:gd name="connsiteY7" fmla="*/ 157545 h 157545"/>
                <a:gd name="connsiteX8" fmla="*/ 157545 w 157545"/>
                <a:gd name="connsiteY8" fmla="*/ 78773 h 157545"/>
                <a:gd name="connsiteX9" fmla="*/ 78773 w 157545"/>
                <a:gd name="connsiteY9" fmla="*/ 0 h 157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7545" h="157545">
                  <a:moveTo>
                    <a:pt x="78773" y="23283"/>
                  </a:moveTo>
                  <a:cubicBezTo>
                    <a:pt x="109419" y="23283"/>
                    <a:pt x="134262" y="48126"/>
                    <a:pt x="134262" y="78773"/>
                  </a:cubicBezTo>
                  <a:cubicBezTo>
                    <a:pt x="134262" y="109419"/>
                    <a:pt x="109419" y="134262"/>
                    <a:pt x="78773" y="134262"/>
                  </a:cubicBezTo>
                  <a:cubicBezTo>
                    <a:pt x="48126" y="134262"/>
                    <a:pt x="23283" y="109419"/>
                    <a:pt x="23283" y="78773"/>
                  </a:cubicBezTo>
                  <a:cubicBezTo>
                    <a:pt x="23312" y="48139"/>
                    <a:pt x="48139" y="23312"/>
                    <a:pt x="78773" y="23283"/>
                  </a:cubicBezTo>
                  <a:moveTo>
                    <a:pt x="78773" y="0"/>
                  </a:moveTo>
                  <a:cubicBezTo>
                    <a:pt x="35268" y="0"/>
                    <a:pt x="0" y="35268"/>
                    <a:pt x="0" y="78773"/>
                  </a:cubicBezTo>
                  <a:cubicBezTo>
                    <a:pt x="0" y="122277"/>
                    <a:pt x="35268" y="157545"/>
                    <a:pt x="78773" y="157545"/>
                  </a:cubicBezTo>
                  <a:cubicBezTo>
                    <a:pt x="122277" y="157545"/>
                    <a:pt x="157545" y="122277"/>
                    <a:pt x="157545" y="78773"/>
                  </a:cubicBezTo>
                  <a:cubicBezTo>
                    <a:pt x="157545" y="35268"/>
                    <a:pt x="122277" y="0"/>
                    <a:pt x="78773" y="0"/>
                  </a:cubicBezTo>
                  <a:close/>
                </a:path>
              </a:pathLst>
            </a:custGeom>
            <a:solidFill>
              <a:schemeClr val="accent1"/>
            </a:solidFill>
            <a:ln w="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110" name="Freeform: Shape 4109">
            <a:extLst>
              <a:ext uri="{FF2B5EF4-FFF2-40B4-BE49-F238E27FC236}">
                <a16:creationId xmlns:a16="http://schemas.microsoft.com/office/drawing/2014/main" id="{AB673405-BF85-493E-8558-0DCBEDB2BB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779610"/>
            <a:ext cx="4831130" cy="4078390"/>
          </a:xfrm>
          <a:custGeom>
            <a:avLst/>
            <a:gdLst>
              <a:gd name="connsiteX0" fmla="*/ 1960035 w 4831130"/>
              <a:gd name="connsiteY0" fmla="*/ 0 h 4078390"/>
              <a:gd name="connsiteX1" fmla="*/ 4831130 w 4831130"/>
              <a:gd name="connsiteY1" fmla="*/ 2871095 h 4078390"/>
              <a:gd name="connsiteX2" fmla="*/ 4605505 w 4831130"/>
              <a:gd name="connsiteY2" fmla="*/ 3988655 h 4078390"/>
              <a:gd name="connsiteX3" fmla="*/ 4562278 w 4831130"/>
              <a:gd name="connsiteY3" fmla="*/ 4078390 h 4078390"/>
              <a:gd name="connsiteX4" fmla="*/ 0 w 4831130"/>
              <a:gd name="connsiteY4" fmla="*/ 4078390 h 4078390"/>
              <a:gd name="connsiteX5" fmla="*/ 0 w 4831130"/>
              <a:gd name="connsiteY5" fmla="*/ 777181 h 4078390"/>
              <a:gd name="connsiteX6" fmla="*/ 133752 w 4831130"/>
              <a:gd name="connsiteY6" fmla="*/ 655619 h 4078390"/>
              <a:gd name="connsiteX7" fmla="*/ 1960035 w 4831130"/>
              <a:gd name="connsiteY7" fmla="*/ 0 h 4078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31130" h="4078390">
                <a:moveTo>
                  <a:pt x="1960035" y="0"/>
                </a:moveTo>
                <a:cubicBezTo>
                  <a:pt x="3545697" y="0"/>
                  <a:pt x="4831130" y="1285433"/>
                  <a:pt x="4831130" y="2871095"/>
                </a:cubicBezTo>
                <a:cubicBezTo>
                  <a:pt x="4831130" y="3267511"/>
                  <a:pt x="4750791" y="3645162"/>
                  <a:pt x="4605505" y="3988655"/>
                </a:cubicBezTo>
                <a:lnTo>
                  <a:pt x="4562278" y="4078390"/>
                </a:lnTo>
                <a:lnTo>
                  <a:pt x="0" y="4078390"/>
                </a:lnTo>
                <a:lnTo>
                  <a:pt x="0" y="777181"/>
                </a:lnTo>
                <a:lnTo>
                  <a:pt x="133752" y="655619"/>
                </a:lnTo>
                <a:cubicBezTo>
                  <a:pt x="630047" y="246040"/>
                  <a:pt x="1266308" y="0"/>
                  <a:pt x="196003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112" name="Freeform: Shape 4111">
            <a:extLst>
              <a:ext uri="{FF2B5EF4-FFF2-40B4-BE49-F238E27FC236}">
                <a16:creationId xmlns:a16="http://schemas.microsoft.com/office/drawing/2014/main" id="{C64EAE84-A813-4501-BC71-DBD14BA026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59782" y="1"/>
            <a:ext cx="4195674" cy="3095741"/>
          </a:xfrm>
          <a:custGeom>
            <a:avLst/>
            <a:gdLst>
              <a:gd name="connsiteX0" fmla="*/ 252211 w 4195674"/>
              <a:gd name="connsiteY0" fmla="*/ 0 h 3095741"/>
              <a:gd name="connsiteX1" fmla="*/ 3943464 w 4195674"/>
              <a:gd name="connsiteY1" fmla="*/ 0 h 3095741"/>
              <a:gd name="connsiteX2" fmla="*/ 4030816 w 4195674"/>
              <a:gd name="connsiteY2" fmla="*/ 181331 h 3095741"/>
              <a:gd name="connsiteX3" fmla="*/ 4195674 w 4195674"/>
              <a:gd name="connsiteY3" fmla="*/ 997904 h 3095741"/>
              <a:gd name="connsiteX4" fmla="*/ 2097837 w 4195674"/>
              <a:gd name="connsiteY4" fmla="*/ 3095741 h 3095741"/>
              <a:gd name="connsiteX5" fmla="*/ 0 w 4195674"/>
              <a:gd name="connsiteY5" fmla="*/ 997904 h 3095741"/>
              <a:gd name="connsiteX6" fmla="*/ 164859 w 4195674"/>
              <a:gd name="connsiteY6" fmla="*/ 181331 h 30957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95674" h="3095741">
                <a:moveTo>
                  <a:pt x="252211" y="0"/>
                </a:moveTo>
                <a:lnTo>
                  <a:pt x="3943464" y="0"/>
                </a:lnTo>
                <a:lnTo>
                  <a:pt x="4030816" y="181331"/>
                </a:lnTo>
                <a:cubicBezTo>
                  <a:pt x="4136972" y="432313"/>
                  <a:pt x="4195674" y="708253"/>
                  <a:pt x="4195674" y="997904"/>
                </a:cubicBezTo>
                <a:cubicBezTo>
                  <a:pt x="4195674" y="2156507"/>
                  <a:pt x="3256440" y="3095741"/>
                  <a:pt x="2097837" y="3095741"/>
                </a:cubicBezTo>
                <a:cubicBezTo>
                  <a:pt x="939234" y="3095741"/>
                  <a:pt x="0" y="2156507"/>
                  <a:pt x="0" y="997904"/>
                </a:cubicBezTo>
                <a:cubicBezTo>
                  <a:pt x="0" y="708253"/>
                  <a:pt x="58702" y="432313"/>
                  <a:pt x="164859" y="181331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4099" name="Picture 3" descr="On the Skin, the Hair, and the Eyes, as Tests of the Races of Man">
            <a:extLst>
              <a:ext uri="{FF2B5EF4-FFF2-40B4-BE49-F238E27FC236}">
                <a16:creationId xmlns:a16="http://schemas.microsoft.com/office/drawing/2014/main" id="{1FF144E4-547A-A8C5-4ED6-095733E4E3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85976" y="165871"/>
            <a:ext cx="1254392" cy="2353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0A4BEE-BF81-7AEF-AE04-887BD637BA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7715" y="2990818"/>
            <a:ext cx="4195675" cy="2913872"/>
          </a:xfrm>
        </p:spPr>
        <p:txBody>
          <a:bodyPr anchor="t">
            <a:normAutofit/>
          </a:bodyPr>
          <a:lstStyle/>
          <a:p>
            <a:r>
              <a:rPr lang="en-US" sz="1400" b="1" dirty="0">
                <a:effectLst/>
                <a:latin typeface="var(--pharos-font-family-sans-serif)"/>
                <a:hlinkClick r:id="rId3"/>
              </a:rPr>
              <a:t>On Human Hair as a Race-Character, Examined by the Aid of the Microscope</a:t>
            </a:r>
          </a:p>
          <a:p>
            <a:pPr algn="l"/>
            <a:r>
              <a:rPr lang="en-US" sz="1400" b="0" i="0" dirty="0">
                <a:solidFill>
                  <a:srgbClr val="000000"/>
                </a:solidFill>
                <a:effectLst/>
                <a:latin typeface="var(--pharos-font-family-sans-serif)"/>
                <a:hlinkClick r:id="rId4"/>
              </a:rPr>
              <a:t>Dr. Pruner-Bey</a:t>
            </a:r>
            <a:endParaRPr lang="en-US" sz="1400" b="0" i="0" dirty="0">
              <a:solidFill>
                <a:srgbClr val="000000"/>
              </a:solidFill>
              <a:effectLst/>
              <a:latin typeface="GT America Standard"/>
            </a:endParaRPr>
          </a:p>
          <a:p>
            <a:pPr algn="l"/>
            <a:r>
              <a:rPr lang="en-US" sz="1400" b="0" i="1" dirty="0">
                <a:effectLst/>
                <a:latin typeface="GT America Standard"/>
              </a:rPr>
              <a:t>The Anthropological Review</a:t>
            </a:r>
            <a:r>
              <a:rPr lang="en-US" sz="1400" b="0" i="0" dirty="0">
                <a:effectLst/>
                <a:latin typeface="GT America Standard"/>
              </a:rPr>
              <a:t>, Vol. 2, No. 4 (Feb., </a:t>
            </a:r>
            <a:r>
              <a:rPr lang="en-US" sz="1400" b="1" i="0" dirty="0">
                <a:solidFill>
                  <a:srgbClr val="FF0000"/>
                </a:solidFill>
                <a:effectLst/>
                <a:latin typeface="GT America Standard"/>
              </a:rPr>
              <a:t>1864</a:t>
            </a:r>
            <a:r>
              <a:rPr lang="en-US" sz="1400" b="0" i="0" dirty="0">
                <a:effectLst/>
                <a:latin typeface="GT America Standard"/>
              </a:rPr>
              <a:t>), pp. 1-23</a:t>
            </a:r>
          </a:p>
          <a:p>
            <a:br>
              <a:rPr lang="en-US" sz="1400" b="1" dirty="0">
                <a:effectLst/>
                <a:latin typeface="var(--pharos-font-family-sans-serif)"/>
                <a:hlinkClick r:id="rId5"/>
              </a:rPr>
            </a:br>
            <a:r>
              <a:rPr lang="en-US" sz="1400" b="1" dirty="0">
                <a:effectLst/>
                <a:latin typeface="var(--pharos-font-family-sans-serif)"/>
                <a:hlinkClick r:id="rId5"/>
              </a:rPr>
              <a:t>On the Skin, the Hair, and the Eyes, as Tests of the Races of Man</a:t>
            </a:r>
          </a:p>
          <a:p>
            <a:pPr algn="l"/>
            <a:r>
              <a:rPr lang="en-US" sz="1400" b="0" i="0" dirty="0">
                <a:solidFill>
                  <a:srgbClr val="000000"/>
                </a:solidFill>
                <a:effectLst/>
                <a:latin typeface="var(--pharos-font-family-sans-serif)"/>
                <a:hlinkClick r:id="rId6"/>
              </a:rPr>
              <a:t>John Crawfurd</a:t>
            </a:r>
            <a:endParaRPr lang="en-US" sz="1400" b="0" i="0" dirty="0">
              <a:solidFill>
                <a:srgbClr val="000000"/>
              </a:solidFill>
              <a:effectLst/>
              <a:latin typeface="GT America Standard"/>
            </a:endParaRPr>
          </a:p>
          <a:p>
            <a:pPr algn="l"/>
            <a:r>
              <a:rPr lang="en-US" sz="1400" b="0" i="1" dirty="0">
                <a:effectLst/>
                <a:latin typeface="GT America Standard"/>
              </a:rPr>
              <a:t>Transactions of the Ethnological Society of London</a:t>
            </a:r>
            <a:r>
              <a:rPr lang="en-US" sz="1400" b="0" i="0" dirty="0">
                <a:effectLst/>
                <a:latin typeface="GT America Standard"/>
              </a:rPr>
              <a:t>, Vol. 6 (</a:t>
            </a:r>
            <a:r>
              <a:rPr lang="en-US" sz="1400" b="1" i="0" dirty="0">
                <a:solidFill>
                  <a:srgbClr val="FF0000"/>
                </a:solidFill>
                <a:effectLst/>
                <a:latin typeface="GT America Standard"/>
              </a:rPr>
              <a:t>1868</a:t>
            </a:r>
            <a:r>
              <a:rPr lang="en-US" sz="1400" b="0" i="0" dirty="0">
                <a:effectLst/>
                <a:latin typeface="GT America Standard"/>
              </a:rPr>
              <a:t>), pp. 144-149</a:t>
            </a:r>
          </a:p>
          <a:p>
            <a:endParaRPr lang="en-US" sz="2000" dirty="0"/>
          </a:p>
        </p:txBody>
      </p:sp>
      <p:pic>
        <p:nvPicPr>
          <p:cNvPr id="4097" name="Picture 1" descr="On Human Hair as a Race-Character, Examined by the Aid of the Microscope">
            <a:extLst>
              <a:ext uri="{FF2B5EF4-FFF2-40B4-BE49-F238E27FC236}">
                <a16:creationId xmlns:a16="http://schemas.microsoft.com/office/drawing/2014/main" id="{9E7ACB60-2023-D8CF-CACF-E3B338A37B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21689" y="3684772"/>
            <a:ext cx="1919681" cy="2752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14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54149" y="5775082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1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4116" name="Straight Connector 4115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20094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Rectangle 2054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955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7" name="Rectangle 2056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1902 Asian People Jew Cossack Persian Hindu Arab Celebes Batavian Georgian Original Antique Lithograph Print Ethnography Antropology Asia image 1">
            <a:extLst>
              <a:ext uri="{FF2B5EF4-FFF2-40B4-BE49-F238E27FC236}">
                <a16:creationId xmlns:a16="http://schemas.microsoft.com/office/drawing/2014/main" id="{3297B493-08DE-19BB-34C4-39050531F5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15569" y="643467"/>
            <a:ext cx="4334256" cy="5571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B3B7FAB-6A3B-9B06-A62C-CD941B20CE2B}"/>
              </a:ext>
            </a:extLst>
          </p:cNvPr>
          <p:cNvSpPr txBox="1"/>
          <p:nvPr/>
        </p:nvSpPr>
        <p:spPr>
          <a:xfrm>
            <a:off x="5926837" y="1391479"/>
            <a:ext cx="3857245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Graphik Webfont"/>
              </a:rPr>
              <a:t>1902: Asian People Jew Cossack Persian Hindu Arab Celebes Batavian Georgian </a:t>
            </a:r>
          </a:p>
          <a:p>
            <a:endParaRPr lang="en-US" sz="3200" b="1" dirty="0">
              <a:solidFill>
                <a:srgbClr val="222222"/>
              </a:solidFill>
              <a:highlight>
                <a:srgbClr val="FFFFFF"/>
              </a:highlight>
              <a:latin typeface="Graphik Webfont"/>
            </a:endParaRPr>
          </a:p>
          <a:p>
            <a:r>
              <a:rPr lang="en-US" sz="3200" b="1" i="1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Graphik Webfont"/>
              </a:rPr>
              <a:t>Original Antique </a:t>
            </a:r>
          </a:p>
          <a:p>
            <a:r>
              <a:rPr lang="en-US" sz="3200" b="1" i="1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Graphik Webfont"/>
              </a:rPr>
              <a:t>Lithograph Print Ethnography Anthropology Asia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18517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3078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C3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1" name="Rectangle 3080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ASIATIC RACES, 1908 print, lithograph, aboriginal wall art vintage indigenous native culture illustration antique print image 1">
            <a:extLst>
              <a:ext uri="{FF2B5EF4-FFF2-40B4-BE49-F238E27FC236}">
                <a16:creationId xmlns:a16="http://schemas.microsoft.com/office/drawing/2014/main" id="{82D224DA-9232-F03B-3595-734F05429D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7012" y="480060"/>
            <a:ext cx="7306316" cy="5571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3DDCA34-C505-7C7B-6C64-A832C219957C}"/>
              </a:ext>
            </a:extLst>
          </p:cNvPr>
          <p:cNvSpPr txBox="1"/>
          <p:nvPr/>
        </p:nvSpPr>
        <p:spPr>
          <a:xfrm>
            <a:off x="8163338" y="1749287"/>
            <a:ext cx="2425149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b="0" i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Graphik Webfont"/>
              </a:rPr>
              <a:t>ASIATIC RACES, 1908 print, lithograph, aboriginal wall art vintage indigenous native culture illustration antique print</a:t>
            </a:r>
          </a:p>
        </p:txBody>
      </p:sp>
    </p:spTree>
    <p:extLst>
      <p:ext uri="{BB962C8B-B14F-4D97-AF65-F5344CB8AC3E}">
        <p14:creationId xmlns:p14="http://schemas.microsoft.com/office/powerpoint/2010/main" val="16054551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6502</TotalTime>
  <Words>956</Words>
  <Application>Microsoft Macintosh PowerPoint</Application>
  <PresentationFormat>Widescreen</PresentationFormat>
  <Paragraphs>96</Paragraphs>
  <Slides>24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2" baseType="lpstr">
      <vt:lpstr>Arial</vt:lpstr>
      <vt:lpstr>Calibri</vt:lpstr>
      <vt:lpstr>Calibri Light</vt:lpstr>
      <vt:lpstr>Graphik Webfont</vt:lpstr>
      <vt:lpstr>GT America Standard</vt:lpstr>
      <vt:lpstr>Symbol</vt:lpstr>
      <vt:lpstr>var(--pharos-font-family-sans-serif)</vt:lpstr>
      <vt:lpstr>Office Theme</vt:lpstr>
      <vt:lpstr>Racial Categories </vt:lpstr>
      <vt:lpstr>PowerPoint Presentation</vt:lpstr>
      <vt:lpstr>PowerPoint Presentation</vt:lpstr>
      <vt:lpstr>PowerPoint Presentation</vt:lpstr>
      <vt:lpstr>RACING</vt:lpstr>
      <vt:lpstr>PowerPoint Presentation</vt:lpstr>
      <vt:lpstr>1864 - anthropology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Lovings Family</vt:lpstr>
      <vt:lpstr>The Lovings Children Peggy, Donald, Sydney </vt:lpstr>
      <vt:lpstr>Misrepresentation v Inconvenient Truth</vt:lpstr>
      <vt:lpstr>Top 10 des races de chiots préférées des Français en 2020 - WanimoVéto  Creator: rawpixel.com | Credit: Rawpixel.com - stock.adobe.com Copyright: ©Rawpixel.com - stock.adobe.com </vt:lpstr>
      <vt:lpstr>PowerPoint Presentation</vt:lpstr>
      <vt:lpstr>PowerPoint Presentation</vt:lpstr>
      <vt:lpstr>1. Create racial taxonomy  2. Create criteria   3. Rationale   4. Put the categories into a hierarchy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Gregg-Jolly, Leslie</dc:creator>
  <cp:lastModifiedBy>Gibel Mevorach, Katya</cp:lastModifiedBy>
  <cp:revision>116</cp:revision>
  <dcterms:created xsi:type="dcterms:W3CDTF">2023-11-15T20:40:32Z</dcterms:created>
  <dcterms:modified xsi:type="dcterms:W3CDTF">2024-06-20T14:40:38Z</dcterms:modified>
</cp:coreProperties>
</file>