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540" r:id="rId2"/>
    <p:sldId id="504" r:id="rId3"/>
    <p:sldId id="538" r:id="rId4"/>
    <p:sldId id="477" r:id="rId5"/>
    <p:sldId id="469" r:id="rId6"/>
    <p:sldId id="256" r:id="rId7"/>
    <p:sldId id="505" r:id="rId8"/>
    <p:sldId id="506" r:id="rId9"/>
    <p:sldId id="507" r:id="rId10"/>
    <p:sldId id="509" r:id="rId11"/>
    <p:sldId id="510" r:id="rId12"/>
    <p:sldId id="512" r:id="rId13"/>
    <p:sldId id="272" r:id="rId14"/>
    <p:sldId id="273" r:id="rId15"/>
    <p:sldId id="274" r:id="rId16"/>
    <p:sldId id="471" r:id="rId17"/>
    <p:sldId id="513" r:id="rId18"/>
    <p:sldId id="514" r:id="rId19"/>
    <p:sldId id="268" r:id="rId20"/>
    <p:sldId id="269" r:id="rId21"/>
    <p:sldId id="533" r:id="rId22"/>
    <p:sldId id="535" r:id="rId23"/>
    <p:sldId id="536" r:id="rId24"/>
    <p:sldId id="523" r:id="rId25"/>
    <p:sldId id="337" r:id="rId26"/>
    <p:sldId id="338" r:id="rId27"/>
    <p:sldId id="524" r:id="rId28"/>
    <p:sldId id="525" r:id="rId29"/>
    <p:sldId id="271" r:id="rId30"/>
    <p:sldId id="526" r:id="rId31"/>
    <p:sldId id="527" r:id="rId32"/>
    <p:sldId id="528" r:id="rId33"/>
    <p:sldId id="275" r:id="rId34"/>
    <p:sldId id="277" r:id="rId35"/>
    <p:sldId id="278" r:id="rId36"/>
    <p:sldId id="530" r:id="rId37"/>
    <p:sldId id="309" r:id="rId38"/>
    <p:sldId id="419" r:id="rId39"/>
    <p:sldId id="420" r:id="rId40"/>
    <p:sldId id="539" r:id="rId41"/>
    <p:sldId id="418" r:id="rId42"/>
    <p:sldId id="473" r:id="rId43"/>
    <p:sldId id="531" r:id="rId44"/>
    <p:sldId id="532" r:id="rId45"/>
    <p:sldId id="480"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12"/>
    <p:restoredTop sz="77143"/>
  </p:normalViewPr>
  <p:slideViewPr>
    <p:cSldViewPr snapToGrid="0" snapToObjects="1">
      <p:cViewPr varScale="1">
        <p:scale>
          <a:sx n="88" d="100"/>
          <a:sy n="88" d="100"/>
        </p:scale>
        <p:origin x="1194" y="78"/>
      </p:cViewPr>
      <p:guideLst/>
    </p:cSldViewPr>
  </p:slid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der Leest, Angie" userId="b08f5f80-cbba-495b-a05f-cce871afa472" providerId="ADAL" clId="{85109435-48B0-4043-865B-3DF9BBAFED91}"/>
    <pc:docChg chg="modSld">
      <pc:chgData name="Vander Leest, Angie" userId="b08f5f80-cbba-495b-a05f-cce871afa472" providerId="ADAL" clId="{85109435-48B0-4043-865B-3DF9BBAFED91}" dt="2024-07-08T17:13:08.466" v="2"/>
      <pc:docMkLst>
        <pc:docMk/>
      </pc:docMkLst>
      <pc:sldChg chg="delSp modSp mod">
        <pc:chgData name="Vander Leest, Angie" userId="b08f5f80-cbba-495b-a05f-cce871afa472" providerId="ADAL" clId="{85109435-48B0-4043-865B-3DF9BBAFED91}" dt="2024-07-08T17:13:08.466" v="2"/>
        <pc:sldMkLst>
          <pc:docMk/>
          <pc:sldMk cId="1505697802" sldId="540"/>
        </pc:sldMkLst>
        <pc:spChg chg="del mod">
          <ac:chgData name="Vander Leest, Angie" userId="b08f5f80-cbba-495b-a05f-cce871afa472" providerId="ADAL" clId="{85109435-48B0-4043-865B-3DF9BBAFED91}" dt="2024-07-08T17:13:08.466" v="2"/>
          <ac:spMkLst>
            <pc:docMk/>
            <pc:sldMk cId="1505697802" sldId="540"/>
            <ac:spMk id="4" creationId="{44BBB318-9D7E-C04D-E918-178B6DE1F58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374E99-F076-E44D-8839-8B4794760277}" type="datetimeFigureOut">
              <a:rPr lang="en-US" smtClean="0"/>
              <a:t>7/8/2024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12C648-99C7-B942-94A3-4AC5D6896E03}" type="slidenum">
              <a:rPr lang="en-US" smtClean="0"/>
              <a:t>‹#›</a:t>
            </a:fld>
            <a:endParaRPr lang="en-US"/>
          </a:p>
        </p:txBody>
      </p:sp>
    </p:spTree>
    <p:extLst>
      <p:ext uri="{BB962C8B-B14F-4D97-AF65-F5344CB8AC3E}">
        <p14:creationId xmlns:p14="http://schemas.microsoft.com/office/powerpoint/2010/main" val="203042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Slides 3-9, Leslie</a:t>
            </a:r>
          </a:p>
          <a:p>
            <a:pPr marL="0" marR="0">
              <a:lnSpc>
                <a:spcPct val="115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10—36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Phoebe</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37-45 Leslie</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97A1632-E311-3843-88B5-62ED79A7C659}" type="slidenum">
              <a:rPr lang="en-US" smtClean="0"/>
              <a:t>2</a:t>
            </a:fld>
            <a:endParaRPr lang="en-US"/>
          </a:p>
        </p:txBody>
      </p:sp>
    </p:spTree>
    <p:extLst>
      <p:ext uri="{BB962C8B-B14F-4D97-AF65-F5344CB8AC3E}">
        <p14:creationId xmlns:p14="http://schemas.microsoft.com/office/powerpoint/2010/main" val="3613111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hr</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15 minutes on Genetics doesn’t support racism</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Essentialism, determinism, evidence that students need to know (Donovan?) </a:t>
            </a:r>
          </a:p>
          <a:p>
            <a:endParaRPr lang="en-US" dirty="0"/>
          </a:p>
        </p:txBody>
      </p:sp>
      <p:sp>
        <p:nvSpPr>
          <p:cNvPr id="4" name="Slide Number Placeholder 3"/>
          <p:cNvSpPr>
            <a:spLocks noGrp="1"/>
          </p:cNvSpPr>
          <p:nvPr>
            <p:ph type="sldNum" sz="quarter" idx="5"/>
          </p:nvPr>
        </p:nvSpPr>
        <p:spPr/>
        <p:txBody>
          <a:bodyPr/>
          <a:lstStyle/>
          <a:p>
            <a:fld id="{A97A1632-E311-3843-88B5-62ED79A7C659}" type="slidenum">
              <a:rPr lang="en-US" smtClean="0"/>
              <a:t>17</a:t>
            </a:fld>
            <a:endParaRPr lang="en-US"/>
          </a:p>
        </p:txBody>
      </p:sp>
    </p:spTree>
    <p:extLst>
      <p:ext uri="{BB962C8B-B14F-4D97-AF65-F5344CB8AC3E}">
        <p14:creationId xmlns:p14="http://schemas.microsoft.com/office/powerpoint/2010/main" val="2506828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Briefly describe the classic Mendelian pea experiments by using peas that are yellow and peas that are green. If you cross two peas that are heterozygous yellow (</a:t>
            </a:r>
            <a:r>
              <a:rPr lang="en-US" dirty="0" err="1"/>
              <a:t>Yy</a:t>
            </a:r>
            <a:r>
              <a:rPr lang="en-US" dirty="0"/>
              <a:t>), the offspring would be ¾ yellow and ¼ green.</a:t>
            </a:r>
            <a:endParaRPr dirty="0"/>
          </a:p>
        </p:txBody>
      </p:sp>
      <p:sp>
        <p:nvSpPr>
          <p:cNvPr id="93" name="Google Shape;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c06680d3e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ec06680d3e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fontAlgn="base">
              <a:buNone/>
            </a:pPr>
            <a:r>
              <a:rPr lang="en-US" dirty="0"/>
              <a:t>Common student responses: </a:t>
            </a:r>
          </a:p>
          <a:p>
            <a:pPr marL="457200" lvl="0" indent="-298450" fontAlgn="base"/>
            <a:r>
              <a:rPr lang="en-US" sz="1100" b="0" i="0" u="none" strike="noStrike" cap="none" dirty="0">
                <a:solidFill>
                  <a:srgbClr val="000000"/>
                </a:solidFill>
                <a:effectLst/>
                <a:latin typeface="Arial"/>
                <a:ea typeface="Arial"/>
                <a:cs typeface="Arial"/>
                <a:sym typeface="Arial"/>
              </a:rPr>
              <a:t>They are not round; they are “wrinkly” and each has a slightly different shape.</a:t>
            </a:r>
          </a:p>
          <a:p>
            <a:pPr marL="457200" lvl="0" indent="-298450" fontAlgn="base"/>
            <a:r>
              <a:rPr lang="en-US" sz="1100" b="0" i="0" u="none" strike="noStrike" cap="none" dirty="0">
                <a:solidFill>
                  <a:srgbClr val="000000"/>
                </a:solidFill>
                <a:effectLst/>
                <a:latin typeface="Arial"/>
                <a:ea typeface="Arial"/>
                <a:cs typeface="Arial"/>
                <a:sym typeface="Arial"/>
              </a:rPr>
              <a:t>They are less uniform in color – the green ones are not all the same shade of green and the yellow ones are not all the same shade of yellow.</a:t>
            </a:r>
          </a:p>
          <a:p>
            <a:pPr marL="457200" indent="-298450"/>
            <a:r>
              <a:rPr lang="en-US" sz="1100" b="0" i="0" u="none" strike="noStrike" cap="none" dirty="0">
                <a:solidFill>
                  <a:srgbClr val="000000"/>
                </a:solidFill>
                <a:effectLst/>
                <a:latin typeface="Arial"/>
                <a:ea typeface="Arial"/>
                <a:cs typeface="Arial"/>
                <a:sym typeface="Arial"/>
              </a:rPr>
              <a:t>Students may note other differences, </a:t>
            </a:r>
            <a:r>
              <a:rPr lang="en-US" sz="1100" b="0" i="1" u="none" strike="noStrike" cap="none" dirty="0">
                <a:solidFill>
                  <a:srgbClr val="000000"/>
                </a:solidFill>
                <a:effectLst/>
                <a:latin typeface="Arial"/>
                <a:ea typeface="Arial"/>
                <a:cs typeface="Arial"/>
                <a:sym typeface="Arial"/>
              </a:rPr>
              <a:t>e.g.</a:t>
            </a:r>
            <a:r>
              <a:rPr lang="en-US" sz="1100" b="0" i="0" u="none" strike="noStrike" cap="none" dirty="0">
                <a:solidFill>
                  <a:srgbClr val="000000"/>
                </a:solidFill>
                <a:effectLst/>
                <a:latin typeface="Arial"/>
                <a:ea typeface="Arial"/>
                <a:cs typeface="Arial"/>
                <a:sym typeface="Arial"/>
              </a:rPr>
              <a:t> some peas almost look grey (21, 23) and some look part yellow and part green (</a:t>
            </a:r>
            <a:r>
              <a:rPr lang="en-US" sz="1100" b="0" i="1" u="none" strike="noStrike" cap="none" dirty="0">
                <a:solidFill>
                  <a:srgbClr val="000000"/>
                </a:solidFill>
                <a:effectLst/>
                <a:latin typeface="Arial"/>
                <a:ea typeface="Arial"/>
                <a:cs typeface="Arial"/>
                <a:sym typeface="Arial"/>
              </a:rPr>
              <a:t>e.g</a:t>
            </a:r>
            <a:r>
              <a:rPr lang="en-US" sz="1100" b="0" i="0" u="none" strike="noStrike" cap="none" dirty="0">
                <a:solidFill>
                  <a:srgbClr val="000000"/>
                </a:solidFill>
                <a:effectLst/>
                <a:latin typeface="Arial"/>
                <a:ea typeface="Arial"/>
                <a:cs typeface="Arial"/>
                <a:sym typeface="Arial"/>
              </a:rPr>
              <a:t>. 4, 18).</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Common student responses: </a:t>
            </a:r>
          </a:p>
          <a:p>
            <a:pPr lvl="0" fontAlgn="base"/>
            <a:r>
              <a:rPr lang="en-US" sz="1100" b="0" i="0" u="none" strike="noStrike" cap="none" dirty="0">
                <a:solidFill>
                  <a:srgbClr val="000000"/>
                </a:solidFill>
                <a:effectLst/>
                <a:latin typeface="Arial"/>
                <a:ea typeface="Arial"/>
                <a:cs typeface="Arial"/>
                <a:sym typeface="Arial"/>
              </a:rPr>
              <a:t>Green: the peas in 1, 2, 7, 8, 9, and maybe those in 19, 22, 24; the pea on the left in 15, 16, 17 and maybe 20 and 23; the pea on the right in 18.</a:t>
            </a:r>
          </a:p>
          <a:p>
            <a:pPr lvl="0" fontAlgn="base"/>
            <a:r>
              <a:rPr lang="en-US" sz="1100" b="0" i="0" u="none" strike="noStrike" cap="none" dirty="0">
                <a:solidFill>
                  <a:srgbClr val="000000"/>
                </a:solidFill>
                <a:effectLst/>
                <a:latin typeface="Arial"/>
                <a:ea typeface="Arial"/>
                <a:cs typeface="Arial"/>
                <a:sym typeface="Arial"/>
              </a:rPr>
              <a:t>Yellow: the peas in 5, 6, 12; the pea on the right in 15, 16, 17.</a:t>
            </a:r>
          </a:p>
          <a:p>
            <a:pPr lvl="0" fontAlgn="base"/>
            <a:r>
              <a:rPr lang="en-US" sz="1100" b="0" i="0" u="none" strike="noStrike" cap="none" dirty="0">
                <a:solidFill>
                  <a:srgbClr val="000000"/>
                </a:solidFill>
                <a:effectLst/>
                <a:latin typeface="Arial"/>
                <a:ea typeface="Arial"/>
                <a:cs typeface="Arial"/>
                <a:sym typeface="Arial"/>
              </a:rPr>
              <a:t>The distinction is not always easy to make,</a:t>
            </a:r>
            <a:r>
              <a:rPr lang="en-US" sz="1100" b="0" i="1" u="none" strike="noStrike" cap="none" dirty="0">
                <a:solidFill>
                  <a:srgbClr val="000000"/>
                </a:solidFill>
                <a:effectLst/>
                <a:latin typeface="Arial"/>
                <a:ea typeface="Arial"/>
                <a:cs typeface="Arial"/>
                <a:sym typeface="Arial"/>
              </a:rPr>
              <a:t> e.g.</a:t>
            </a:r>
            <a:r>
              <a:rPr lang="en-US" sz="1100" b="0" i="0" u="none" strike="noStrike" cap="none" dirty="0">
                <a:solidFill>
                  <a:srgbClr val="000000"/>
                </a:solidFill>
                <a:effectLst/>
                <a:latin typeface="Arial"/>
                <a:ea typeface="Arial"/>
                <a:cs typeface="Arial"/>
                <a:sym typeface="Arial"/>
              </a:rPr>
              <a:t> the three peas in 4, two of the three peas in 3, pea on the left in 18.</a:t>
            </a:r>
          </a:p>
          <a:p>
            <a:r>
              <a:rPr lang="en-US" sz="1100" b="0" i="0" u="none" strike="noStrike" cap="none" dirty="0">
                <a:solidFill>
                  <a:srgbClr val="000000"/>
                </a:solidFill>
                <a:effectLst/>
                <a:latin typeface="Arial"/>
                <a:ea typeface="Arial"/>
                <a:cs typeface="Arial"/>
                <a:sym typeface="Arial"/>
              </a:rPr>
              <a:t>Students may not all agree, as color perception varies across individuals.</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AAA022-8959-8143-BDCC-E49255CCBBA3}" type="slidenum">
              <a:rPr lang="en-US" smtClean="0"/>
              <a:t>21</a:t>
            </a:fld>
            <a:endParaRPr lang="en-US"/>
          </a:p>
        </p:txBody>
      </p:sp>
    </p:spTree>
    <p:extLst>
      <p:ext uri="{BB962C8B-B14F-4D97-AF65-F5344CB8AC3E}">
        <p14:creationId xmlns:p14="http://schemas.microsoft.com/office/powerpoint/2010/main" val="2429196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AAA022-8959-8143-BDCC-E49255CCBBA3}" type="slidenum">
              <a:rPr lang="en-US" smtClean="0"/>
              <a:t>22</a:t>
            </a:fld>
            <a:endParaRPr lang="en-US"/>
          </a:p>
        </p:txBody>
      </p:sp>
    </p:spTree>
    <p:extLst>
      <p:ext uri="{BB962C8B-B14F-4D97-AF65-F5344CB8AC3E}">
        <p14:creationId xmlns:p14="http://schemas.microsoft.com/office/powerpoint/2010/main" val="2284353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AAA022-8959-8143-BDCC-E49255CCBBA3}" type="slidenum">
              <a:rPr lang="en-US" smtClean="0"/>
              <a:t>23</a:t>
            </a:fld>
            <a:endParaRPr lang="en-US"/>
          </a:p>
        </p:txBody>
      </p:sp>
    </p:spTree>
    <p:extLst>
      <p:ext uri="{BB962C8B-B14F-4D97-AF65-F5344CB8AC3E}">
        <p14:creationId xmlns:p14="http://schemas.microsoft.com/office/powerpoint/2010/main" val="13325358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inheritance of racialized traits is not merely a racist or unscientific and erroneous.  The racialization of traits is central to the study of human genetics and always has been. In keeping with the centrality of investigating human beings in biology and the medical sciences, it is not uncommon to teach biology students about human traits that behave in a Mendelian fashion.  Some of these are considered trivial, such as having attached or detached ear lobes. Some of them are racialized, such as certain medical conditions such as sickle-cell anemia.</a:t>
            </a:r>
          </a:p>
          <a:p>
            <a:r>
              <a:rPr lang="en-US" dirty="0"/>
              <a:t>Educational research by Brian Donovan and others shows that teaching traditional Mendelian genetics without directly debunking race categories makes….</a:t>
            </a:r>
          </a:p>
          <a:p>
            <a:r>
              <a:rPr lang="en-US" dirty="0"/>
              <a:t>The image depicts a pedigree for the British Wedgewood, Darwin and Galton lines and purports to show simple Mendelian inheritance patterns for intelligence and scientific ability, both of which are traits that are racialized in our place and time.  When scientists don’t directly debunk the </a:t>
            </a:r>
            <a:r>
              <a:rPr lang="en-US" dirty="0" err="1"/>
              <a:t>biologization</a:t>
            </a:r>
            <a:r>
              <a:rPr lang="en-US" dirty="0"/>
              <a:t> of racialized traits while teaching genetics, that omission is actively harmful.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97A1632-E311-3843-88B5-62ED79A7C659}" type="slidenum">
              <a:rPr lang="en-US" smtClean="0"/>
              <a:t>24</a:t>
            </a:fld>
            <a:endParaRPr lang="en-US"/>
          </a:p>
        </p:txBody>
      </p:sp>
    </p:spTree>
    <p:extLst>
      <p:ext uri="{BB962C8B-B14F-4D97-AF65-F5344CB8AC3E}">
        <p14:creationId xmlns:p14="http://schemas.microsoft.com/office/powerpoint/2010/main" val="1268090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12C648-99C7-B942-94A3-4AC5D6896E03}" type="slidenum">
              <a:rPr lang="en-US" smtClean="0"/>
              <a:t>25</a:t>
            </a:fld>
            <a:endParaRPr lang="en-US"/>
          </a:p>
        </p:txBody>
      </p:sp>
    </p:spTree>
    <p:extLst>
      <p:ext uri="{BB962C8B-B14F-4D97-AF65-F5344CB8AC3E}">
        <p14:creationId xmlns:p14="http://schemas.microsoft.com/office/powerpoint/2010/main" val="10584382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ce3ec4f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ce3ec4f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hr</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15 minutes on Genetics doesn’t support racism</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Essentialism, determinism, evidence that students need to know (Donovan?) </a:t>
            </a:r>
          </a:p>
          <a:p>
            <a:endParaRPr lang="en-US" dirty="0"/>
          </a:p>
        </p:txBody>
      </p:sp>
      <p:sp>
        <p:nvSpPr>
          <p:cNvPr id="4" name="Slide Number Placeholder 3"/>
          <p:cNvSpPr>
            <a:spLocks noGrp="1"/>
          </p:cNvSpPr>
          <p:nvPr>
            <p:ph type="sldNum" sz="quarter" idx="5"/>
          </p:nvPr>
        </p:nvSpPr>
        <p:spPr/>
        <p:txBody>
          <a:bodyPr/>
          <a:lstStyle/>
          <a:p>
            <a:fld id="{A97A1632-E311-3843-88B5-62ED79A7C659}" type="slidenum">
              <a:rPr lang="en-US" smtClean="0"/>
              <a:t>3</a:t>
            </a:fld>
            <a:endParaRPr lang="en-US"/>
          </a:p>
        </p:txBody>
      </p:sp>
    </p:spTree>
    <p:extLst>
      <p:ext uri="{BB962C8B-B14F-4D97-AF65-F5344CB8AC3E}">
        <p14:creationId xmlns:p14="http://schemas.microsoft.com/office/powerpoint/2010/main" val="25456153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ce3ec4f27f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8" name="Google Shape;328;gce3ec4f27f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ce3ec4f27f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ce3ec4f27f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32,000 base pairs (the entire genome) </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ce3ec4f27f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ce3ec4f27f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320 (1%) highlighted and bolded this is how much is coding for proteins</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ce3ec4f27f_0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ce3ec4f27f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32 base pairs (0.1%) is highlighted in red this is how much is variable .  Only a small fraction is variable.</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ce3ec4f27f_0_4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ce3ec4f27f_0_4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ce3ec4f27f_0_7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ce3ec4f27f_0_7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Most human genetic variation is in the non coding regions, most not known to be associated with any function.</a:t>
            </a: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ce3ec4f27f_0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ce3ec4f27f_0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gn="l">
              <a:spcBef>
                <a:spcPts val="0"/>
              </a:spcBef>
              <a:spcAft>
                <a:spcPts val="0"/>
              </a:spcAft>
            </a:pPr>
            <a:r>
              <a:rPr lang="en-US" sz="1200" b="0" i="0" u="none" strike="noStrike" dirty="0">
                <a:solidFill>
                  <a:srgbClr val="212121"/>
                </a:solidFill>
                <a:effectLst/>
                <a:latin typeface="Calibri" panose="020F0502020204030204" pitchFamily="34" charset="0"/>
              </a:rPr>
              <a:t>Slides 1-3  together.</a:t>
            </a:r>
          </a:p>
          <a:p>
            <a:pPr marL="0" marR="0" algn="l">
              <a:spcBef>
                <a:spcPts val="0"/>
              </a:spcBef>
              <a:spcAft>
                <a:spcPts val="0"/>
              </a:spcAft>
            </a:pPr>
            <a:r>
              <a:rPr lang="en-US" sz="1200" b="0" i="0" u="none" strike="noStrike" dirty="0">
                <a:solidFill>
                  <a:srgbClr val="212121"/>
                </a:solidFill>
                <a:effectLst/>
                <a:latin typeface="Calibri" panose="020F0502020204030204" pitchFamily="34" charset="0"/>
              </a:rPr>
              <a:t>4 -8 I figure I might be more comfortable with the </a:t>
            </a:r>
            <a:r>
              <a:rPr lang="en-US" sz="1200" b="0" i="0" u="none" strike="noStrike" dirty="0" err="1">
                <a:solidFill>
                  <a:srgbClr val="212121"/>
                </a:solidFill>
                <a:effectLst/>
                <a:latin typeface="Calibri" panose="020F0502020204030204" pitchFamily="34" charset="0"/>
              </a:rPr>
              <a:t>transiiton</a:t>
            </a:r>
            <a:r>
              <a:rPr lang="en-US" sz="1200" b="0" i="0" u="none" strike="noStrike" dirty="0">
                <a:solidFill>
                  <a:srgbClr val="212121"/>
                </a:solidFill>
                <a:effectLst/>
                <a:latin typeface="Calibri" panose="020F0502020204030204" pitchFamily="34" charset="0"/>
              </a:rPr>
              <a:t> from Katya, so me </a:t>
            </a:r>
          </a:p>
          <a:p>
            <a:pPr marL="0" marR="0" algn="l">
              <a:spcBef>
                <a:spcPts val="0"/>
              </a:spcBef>
              <a:spcAft>
                <a:spcPts val="0"/>
              </a:spcAft>
            </a:pPr>
            <a:r>
              <a:rPr lang="en-US" sz="1200" b="0" i="0" u="none" strike="noStrike" dirty="0">
                <a:solidFill>
                  <a:srgbClr val="212121"/>
                </a:solidFill>
                <a:effectLst/>
                <a:latin typeface="Calibri" panose="020F0502020204030204" pitchFamily="34" charset="0"/>
              </a:rPr>
              <a:t>8 – 34 you</a:t>
            </a:r>
          </a:p>
          <a:p>
            <a:pPr marL="0" marR="0" algn="l">
              <a:spcBef>
                <a:spcPts val="0"/>
              </a:spcBef>
              <a:spcAft>
                <a:spcPts val="0"/>
              </a:spcAft>
            </a:pPr>
            <a:r>
              <a:rPr lang="en-US" sz="1200" b="0" i="0" u="none" strike="noStrike" dirty="0">
                <a:solidFill>
                  <a:srgbClr val="212121"/>
                </a:solidFill>
                <a:effectLst/>
                <a:latin typeface="Calibri" panose="020F0502020204030204" pitchFamily="34" charset="0"/>
              </a:rPr>
              <a:t>34-42 me</a:t>
            </a:r>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45</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2747074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certain is that people teaching genetics must directly debunk ….</a:t>
            </a:r>
          </a:p>
          <a:p>
            <a:r>
              <a:rPr lang="en-US" dirty="0"/>
              <a:t>Our AALAC workshops is aimed at </a:t>
            </a:r>
            <a:r>
              <a:rPr lang="en-US"/>
              <a:t>precisely this.</a:t>
            </a:r>
            <a:endParaRPr lang="en-US" dirty="0"/>
          </a:p>
        </p:txBody>
      </p:sp>
      <p:sp>
        <p:nvSpPr>
          <p:cNvPr id="4" name="Slide Number Placeholder 3"/>
          <p:cNvSpPr>
            <a:spLocks noGrp="1"/>
          </p:cNvSpPr>
          <p:nvPr>
            <p:ph type="sldNum" sz="quarter" idx="5"/>
          </p:nvPr>
        </p:nvSpPr>
        <p:spPr/>
        <p:txBody>
          <a:bodyPr/>
          <a:lstStyle/>
          <a:p>
            <a:fld id="{A97A1632-E311-3843-88B5-62ED79A7C659}" type="slidenum">
              <a:rPr lang="en-US" smtClean="0"/>
              <a:t>4</a:t>
            </a:fld>
            <a:endParaRPr lang="en-US"/>
          </a:p>
        </p:txBody>
      </p:sp>
    </p:spTree>
    <p:extLst>
      <p:ext uri="{BB962C8B-B14F-4D97-AF65-F5344CB8AC3E}">
        <p14:creationId xmlns:p14="http://schemas.microsoft.com/office/powerpoint/2010/main" val="1810049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Francis Galton “father of eugenics”</a:t>
            </a:r>
          </a:p>
          <a:p>
            <a:endParaRPr lang="en-US" sz="2800" dirty="0"/>
          </a:p>
          <a:p>
            <a:r>
              <a:rPr lang="en-US" sz="2800" dirty="0"/>
              <a:t>Beauty, intelligence, prosperity all linked. </a:t>
            </a:r>
          </a:p>
          <a:p>
            <a:endParaRPr lang="en-US" sz="2800" dirty="0"/>
          </a:p>
          <a:p>
            <a:r>
              <a:rPr lang="en-US" sz="4000" dirty="0"/>
              <a:t>Physical traits, differences that different groups of people pay attention to, serve as markers or signifiers of meaningful complex traits. </a:t>
            </a:r>
          </a:p>
          <a:p>
            <a:pPr marL="0" marR="0" algn="l">
              <a:spcBef>
                <a:spcPts val="0"/>
              </a:spcBef>
              <a:spcAft>
                <a:spcPts val="0"/>
              </a:spcAft>
            </a:pPr>
            <a:endParaRPr lang="en-US" sz="1800" b="0" i="0" u="none" strike="noStrike" dirty="0">
              <a:solidFill>
                <a:srgbClr val="212121"/>
              </a:solidFill>
              <a:effectLst/>
              <a:latin typeface="Calibri" panose="020F0502020204030204" pitchFamily="34" charset="0"/>
            </a:endParaRPr>
          </a:p>
          <a:p>
            <a:pPr marL="0" marR="0" algn="l">
              <a:spcBef>
                <a:spcPts val="0"/>
              </a:spcBef>
              <a:spcAft>
                <a:spcPts val="0"/>
              </a:spcAft>
            </a:pPr>
            <a:r>
              <a:rPr lang="en-US" sz="1800" b="0" i="0" u="none" strike="noStrike" dirty="0">
                <a:solidFill>
                  <a:srgbClr val="212121"/>
                </a:solidFill>
                <a:effectLst/>
                <a:latin typeface="Calibri" panose="020F0502020204030204" pitchFamily="34" charset="0"/>
              </a:rPr>
              <a:t>4 -8 I figure I might be more comfortable with the </a:t>
            </a:r>
            <a:r>
              <a:rPr lang="en-US" sz="1800" b="0" i="0" u="none" strike="noStrike" dirty="0" err="1">
                <a:solidFill>
                  <a:srgbClr val="212121"/>
                </a:solidFill>
                <a:effectLst/>
                <a:latin typeface="Calibri" panose="020F0502020204030204" pitchFamily="34" charset="0"/>
              </a:rPr>
              <a:t>transiiton</a:t>
            </a:r>
            <a:r>
              <a:rPr lang="en-US" sz="1800" b="0" i="0" u="none" strike="noStrike" dirty="0">
                <a:solidFill>
                  <a:srgbClr val="212121"/>
                </a:solidFill>
                <a:effectLst/>
                <a:latin typeface="Calibri" panose="020F0502020204030204" pitchFamily="34" charset="0"/>
              </a:rPr>
              <a:t> from Katya, so me </a:t>
            </a:r>
          </a:p>
          <a:p>
            <a:pPr marL="0" marR="0" algn="l">
              <a:spcBef>
                <a:spcPts val="0"/>
              </a:spcBef>
              <a:spcAft>
                <a:spcPts val="0"/>
              </a:spcAft>
            </a:pPr>
            <a:r>
              <a:rPr lang="en-US" sz="1800" b="0" i="0" u="none" strike="noStrike" dirty="0">
                <a:solidFill>
                  <a:srgbClr val="212121"/>
                </a:solidFill>
                <a:effectLst/>
                <a:latin typeface="Calibri" panose="020F0502020204030204" pitchFamily="34" charset="0"/>
              </a:rPr>
              <a:t>8 – 34 you</a:t>
            </a:r>
          </a:p>
          <a:p>
            <a:pPr marL="0" marR="0" algn="l">
              <a:spcBef>
                <a:spcPts val="0"/>
              </a:spcBef>
              <a:spcAft>
                <a:spcPts val="0"/>
              </a:spcAft>
            </a:pPr>
            <a:r>
              <a:rPr lang="en-US" sz="1800" b="0" i="0" u="none" strike="noStrike" dirty="0">
                <a:solidFill>
                  <a:srgbClr val="212121"/>
                </a:solidFill>
                <a:effectLst/>
                <a:latin typeface="Calibri" panose="020F0502020204030204" pitchFamily="34" charset="0"/>
              </a:rPr>
              <a:t>34-42 me</a:t>
            </a:r>
          </a:p>
          <a:p>
            <a:endParaRPr lang="en-US" dirty="0"/>
          </a:p>
        </p:txBody>
      </p:sp>
      <p:sp>
        <p:nvSpPr>
          <p:cNvPr id="4" name="Slide Number Placeholder 3"/>
          <p:cNvSpPr>
            <a:spLocks noGrp="1"/>
          </p:cNvSpPr>
          <p:nvPr>
            <p:ph type="sldNum" sz="quarter" idx="5"/>
          </p:nvPr>
        </p:nvSpPr>
        <p:spPr/>
        <p:txBody>
          <a:bodyPr/>
          <a:lstStyle/>
          <a:p>
            <a:fld id="{3612C648-99C7-B942-94A3-4AC5D6896E03}" type="slidenum">
              <a:rPr lang="en-US" smtClean="0"/>
              <a:t>11</a:t>
            </a:fld>
            <a:endParaRPr lang="en-US"/>
          </a:p>
        </p:txBody>
      </p:sp>
    </p:spTree>
    <p:extLst>
      <p:ext uri="{BB962C8B-B14F-4D97-AF65-F5344CB8AC3E}">
        <p14:creationId xmlns:p14="http://schemas.microsoft.com/office/powerpoint/2010/main" val="1814830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12</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3328510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5" name="Google Shape;16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teach Mendelian genetics throughout K-12, in undergraduate biology, and in medical school.</a:t>
            </a:r>
          </a:p>
          <a:p>
            <a:r>
              <a:rPr lang="en-US" dirty="0"/>
              <a:t>These same curricula routinely use racial language to discuss consequential differences among people.</a:t>
            </a:r>
          </a:p>
          <a:p>
            <a:r>
              <a:rPr lang="en-US" dirty="0"/>
              <a:t>Here we see Mendel’s famous wrinkled vs round pea phenotype.</a:t>
            </a:r>
          </a:p>
        </p:txBody>
      </p:sp>
      <p:sp>
        <p:nvSpPr>
          <p:cNvPr id="4" name="Slide Number Placeholder 3"/>
          <p:cNvSpPr>
            <a:spLocks noGrp="1"/>
          </p:cNvSpPr>
          <p:nvPr>
            <p:ph type="sldNum" sz="quarter" idx="5"/>
          </p:nvPr>
        </p:nvSpPr>
        <p:spPr/>
        <p:txBody>
          <a:bodyPr/>
          <a:lstStyle/>
          <a:p>
            <a:fld id="{A97A1632-E311-3843-88B5-62ED79A7C659}" type="slidenum">
              <a:rPr lang="en-US" smtClean="0"/>
              <a:t>16</a:t>
            </a:fld>
            <a:endParaRPr lang="en-US"/>
          </a:p>
        </p:txBody>
      </p:sp>
    </p:spTree>
    <p:extLst>
      <p:ext uri="{BB962C8B-B14F-4D97-AF65-F5344CB8AC3E}">
        <p14:creationId xmlns:p14="http://schemas.microsoft.com/office/powerpoint/2010/main" val="1640519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94531-D3A1-8D7E-3738-1A8D44272C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337E2E-7392-8714-D2F7-9E60565991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8E2698-92AF-0DEC-B13E-4A0D1A82403A}"/>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5" name="Footer Placeholder 4">
            <a:extLst>
              <a:ext uri="{FF2B5EF4-FFF2-40B4-BE49-F238E27FC236}">
                <a16:creationId xmlns:a16="http://schemas.microsoft.com/office/drawing/2014/main" id="{81968AD9-BB2A-B852-A8F0-EA8F4D067A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7A37D7-1FB2-BDA2-4265-96C4E86F56C7}"/>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2952633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77FA9-77EC-5CDA-861B-5E9F1C94D0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87252F-D928-0D2F-4881-89E057818F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4868DF-202F-5BA5-E4CF-2FED261F8F62}"/>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5" name="Footer Placeholder 4">
            <a:extLst>
              <a:ext uri="{FF2B5EF4-FFF2-40B4-BE49-F238E27FC236}">
                <a16:creationId xmlns:a16="http://schemas.microsoft.com/office/drawing/2014/main" id="{4FDE6F52-D5BA-D80B-F3E5-4B89E6D9CD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8315DF-4F10-1B0C-97FD-00318F233C48}"/>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4190361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9EC763-CB2D-B939-9402-C5CBE063C0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547876-B742-B1B3-C561-05C4D28B40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C899D8-9EEA-C707-733F-D65C808CB2EE}"/>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5" name="Footer Placeholder 4">
            <a:extLst>
              <a:ext uri="{FF2B5EF4-FFF2-40B4-BE49-F238E27FC236}">
                <a16:creationId xmlns:a16="http://schemas.microsoft.com/office/drawing/2014/main" id="{599625F6-72A7-EEAC-7282-502B3021BF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859745-A334-9E8F-CEBB-4C49EA999791}"/>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418353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41"/>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7" name="Google Shape;17;p41"/>
          <p:cNvSpPr txBox="1">
            <a:spLocks noGrp="1"/>
          </p:cNvSpPr>
          <p:nvPr>
            <p:ph type="title"/>
          </p:nvPr>
        </p:nvSpPr>
        <p:spPr>
          <a:xfrm>
            <a:off x="415600" y="421233"/>
            <a:ext cx="11360800" cy="11084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18" name="Google Shape;18;p41"/>
          <p:cNvSpPr txBox="1">
            <a:spLocks noGrp="1"/>
          </p:cNvSpPr>
          <p:nvPr>
            <p:ph type="body" idx="1"/>
          </p:nvPr>
        </p:nvSpPr>
        <p:spPr>
          <a:xfrm>
            <a:off x="415600" y="1633633"/>
            <a:ext cx="11360800" cy="44720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19" name="Google Shape;19;p4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Economica"/>
                <a:ea typeface="Economica"/>
                <a:cs typeface="Economica"/>
                <a:sym typeface="Economic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Economica"/>
                <a:ea typeface="Economica"/>
                <a:cs typeface="Economica"/>
                <a:sym typeface="Economic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Economica"/>
                <a:ea typeface="Economica"/>
                <a:cs typeface="Economica"/>
                <a:sym typeface="Economic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Economica"/>
                <a:ea typeface="Economica"/>
                <a:cs typeface="Economica"/>
                <a:sym typeface="Economic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Economica"/>
                <a:ea typeface="Economica"/>
                <a:cs typeface="Economica"/>
                <a:sym typeface="Economic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Economica"/>
                <a:ea typeface="Economica"/>
                <a:cs typeface="Economica"/>
                <a:sym typeface="Economic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Economica"/>
                <a:ea typeface="Economica"/>
                <a:cs typeface="Economica"/>
                <a:sym typeface="Economic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Economica"/>
                <a:ea typeface="Economica"/>
                <a:cs typeface="Economica"/>
                <a:sym typeface="Economic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Economica"/>
                <a:ea typeface="Economica"/>
                <a:cs typeface="Economica"/>
                <a:sym typeface="Economica"/>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46295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838200" y="1595088"/>
            <a:ext cx="10515600" cy="45818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99CB5A"/>
              </a:buClr>
              <a:buSzPts val="2800"/>
              <a:buFont typeface="Arial"/>
              <a:buNone/>
              <a:defRPr sz="2800" b="0" i="0" u="none" strike="noStrike" cap="none">
                <a:solidFill>
                  <a:srgbClr val="154067"/>
                </a:solidFill>
                <a:latin typeface="Calibri"/>
                <a:ea typeface="Calibri"/>
                <a:cs typeface="Calibri"/>
                <a:sym typeface="Calibri"/>
              </a:defRPr>
            </a:lvl1pPr>
            <a:lvl2pPr marL="914400" marR="0" lvl="1" indent="-381000" algn="l" rtl="0">
              <a:lnSpc>
                <a:spcPct val="90000"/>
              </a:lnSpc>
              <a:spcBef>
                <a:spcPts val="500"/>
              </a:spcBef>
              <a:spcAft>
                <a:spcPts val="0"/>
              </a:spcAft>
              <a:buClr>
                <a:srgbClr val="99CB5A"/>
              </a:buClr>
              <a:buSzPts val="2400"/>
              <a:buFont typeface="Arial"/>
              <a:buChar char="•"/>
              <a:defRPr sz="2400" b="0" i="0" u="none" strike="noStrike" cap="none">
                <a:solidFill>
                  <a:srgbClr val="154067"/>
                </a:solidFill>
                <a:latin typeface="Calibri"/>
                <a:ea typeface="Calibri"/>
                <a:cs typeface="Calibri"/>
                <a:sym typeface="Calibri"/>
              </a:defRPr>
            </a:lvl2pPr>
            <a:lvl3pPr marL="1371600" marR="0" lvl="2" indent="-355600" algn="l" rtl="0">
              <a:lnSpc>
                <a:spcPct val="90000"/>
              </a:lnSpc>
              <a:spcBef>
                <a:spcPts val="500"/>
              </a:spcBef>
              <a:spcAft>
                <a:spcPts val="0"/>
              </a:spcAft>
              <a:buClr>
                <a:srgbClr val="99CB5A"/>
              </a:buClr>
              <a:buSzPts val="2000"/>
              <a:buFont typeface="Arial"/>
              <a:buChar char="•"/>
              <a:defRPr sz="2000" b="0" i="0" u="none" strike="noStrike" cap="none">
                <a:solidFill>
                  <a:srgbClr val="154067"/>
                </a:solidFill>
                <a:latin typeface="Calibri"/>
                <a:ea typeface="Calibri"/>
                <a:cs typeface="Calibri"/>
                <a:sym typeface="Calibri"/>
              </a:defRPr>
            </a:lvl3pPr>
            <a:lvl4pPr marL="1828800" marR="0" lvl="3" indent="-342900" algn="l" rtl="0">
              <a:lnSpc>
                <a:spcPct val="90000"/>
              </a:lnSpc>
              <a:spcBef>
                <a:spcPts val="500"/>
              </a:spcBef>
              <a:spcAft>
                <a:spcPts val="0"/>
              </a:spcAft>
              <a:buClr>
                <a:srgbClr val="99CB5A"/>
              </a:buClr>
              <a:buSzPts val="1800"/>
              <a:buFont typeface="Arial"/>
              <a:buChar char="•"/>
              <a:defRPr sz="1800" b="0" i="0" u="none" strike="noStrike" cap="none">
                <a:solidFill>
                  <a:srgbClr val="154067"/>
                </a:solidFill>
                <a:latin typeface="Calibri"/>
                <a:ea typeface="Calibri"/>
                <a:cs typeface="Calibri"/>
                <a:sym typeface="Calibri"/>
              </a:defRPr>
            </a:lvl4pPr>
            <a:lvl5pPr marL="2286000" marR="0" lvl="4" indent="-342900" algn="l" rtl="0">
              <a:lnSpc>
                <a:spcPct val="90000"/>
              </a:lnSpc>
              <a:spcBef>
                <a:spcPts val="500"/>
              </a:spcBef>
              <a:spcAft>
                <a:spcPts val="0"/>
              </a:spcAft>
              <a:buClr>
                <a:srgbClr val="99CB5A"/>
              </a:buClr>
              <a:buSzPts val="1800"/>
              <a:buFont typeface="Arial"/>
              <a:buChar char="•"/>
              <a:defRPr sz="1800" b="0" i="0" u="none" strike="noStrike" cap="none">
                <a:solidFill>
                  <a:srgbClr val="15406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12"/>
          <p:cNvSpPr txBox="1">
            <a:spLocks noGrp="1"/>
          </p:cNvSpPr>
          <p:nvPr>
            <p:ph type="ftr" idx="11"/>
          </p:nvPr>
        </p:nvSpPr>
        <p:spPr>
          <a:xfrm>
            <a:off x="8108784" y="6492875"/>
            <a:ext cx="3409949" cy="228600"/>
          </a:xfrm>
          <a:prstGeom prst="rect">
            <a:avLst/>
          </a:prstGeom>
          <a:noFill/>
          <a:ln>
            <a:noFill/>
          </a:ln>
        </p:spPr>
        <p:txBody>
          <a:bodyPr spcFirstLastPara="1" wrap="square" lIns="91425" tIns="45700" rIns="0" bIns="45700" anchor="t" anchorCtr="0">
            <a:noAutofit/>
          </a:bodyPr>
          <a:lstStyle>
            <a:lvl1pPr marR="0" lvl="0" algn="r" rtl="0">
              <a:spcBef>
                <a:spcPts val="0"/>
              </a:spcBef>
              <a:spcAft>
                <a:spcPts val="0"/>
              </a:spcAft>
              <a:buSzPts val="1400"/>
              <a:buNone/>
              <a:defRPr sz="6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12"/>
          <p:cNvSpPr txBox="1">
            <a:spLocks noGrp="1"/>
          </p:cNvSpPr>
          <p:nvPr>
            <p:ph type="sldNum" idx="12"/>
          </p:nvPr>
        </p:nvSpPr>
        <p:spPr>
          <a:xfrm>
            <a:off x="11451000" y="6492875"/>
            <a:ext cx="499533"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600">
                <a:solidFill>
                  <a:schemeClr val="dk1"/>
                </a:solidFill>
                <a:latin typeface="Arial"/>
                <a:ea typeface="Arial"/>
                <a:cs typeface="Arial"/>
                <a:sym typeface="Arial"/>
              </a:defRPr>
            </a:lvl1pPr>
            <a:lvl2pPr marL="0" marR="0" lvl="1" indent="0" algn="r" rtl="0">
              <a:spcBef>
                <a:spcPts val="0"/>
              </a:spcBef>
              <a:buNone/>
              <a:defRPr sz="600">
                <a:solidFill>
                  <a:schemeClr val="dk1"/>
                </a:solidFill>
                <a:latin typeface="Arial"/>
                <a:ea typeface="Arial"/>
                <a:cs typeface="Arial"/>
                <a:sym typeface="Arial"/>
              </a:defRPr>
            </a:lvl2pPr>
            <a:lvl3pPr marL="0" marR="0" lvl="2" indent="0" algn="r" rtl="0">
              <a:spcBef>
                <a:spcPts val="0"/>
              </a:spcBef>
              <a:buNone/>
              <a:defRPr sz="600">
                <a:solidFill>
                  <a:schemeClr val="dk1"/>
                </a:solidFill>
                <a:latin typeface="Arial"/>
                <a:ea typeface="Arial"/>
                <a:cs typeface="Arial"/>
                <a:sym typeface="Arial"/>
              </a:defRPr>
            </a:lvl3pPr>
            <a:lvl4pPr marL="0" marR="0" lvl="3" indent="0" algn="r" rtl="0">
              <a:spcBef>
                <a:spcPts val="0"/>
              </a:spcBef>
              <a:buNone/>
              <a:defRPr sz="600">
                <a:solidFill>
                  <a:schemeClr val="dk1"/>
                </a:solidFill>
                <a:latin typeface="Arial"/>
                <a:ea typeface="Arial"/>
                <a:cs typeface="Arial"/>
                <a:sym typeface="Arial"/>
              </a:defRPr>
            </a:lvl4pPr>
            <a:lvl5pPr marL="0" marR="0" lvl="4" indent="0" algn="r" rtl="0">
              <a:spcBef>
                <a:spcPts val="0"/>
              </a:spcBef>
              <a:buNone/>
              <a:defRPr sz="600">
                <a:solidFill>
                  <a:schemeClr val="dk1"/>
                </a:solidFill>
                <a:latin typeface="Arial"/>
                <a:ea typeface="Arial"/>
                <a:cs typeface="Arial"/>
                <a:sym typeface="Arial"/>
              </a:defRPr>
            </a:lvl5pPr>
            <a:lvl6pPr marL="0" marR="0" lvl="5" indent="0" algn="r" rtl="0">
              <a:spcBef>
                <a:spcPts val="0"/>
              </a:spcBef>
              <a:buNone/>
              <a:defRPr sz="600">
                <a:solidFill>
                  <a:schemeClr val="dk1"/>
                </a:solidFill>
                <a:latin typeface="Arial"/>
                <a:ea typeface="Arial"/>
                <a:cs typeface="Arial"/>
                <a:sym typeface="Arial"/>
              </a:defRPr>
            </a:lvl6pPr>
            <a:lvl7pPr marL="0" marR="0" lvl="6" indent="0" algn="r" rtl="0">
              <a:spcBef>
                <a:spcPts val="0"/>
              </a:spcBef>
              <a:buNone/>
              <a:defRPr sz="600">
                <a:solidFill>
                  <a:schemeClr val="dk1"/>
                </a:solidFill>
                <a:latin typeface="Arial"/>
                <a:ea typeface="Arial"/>
                <a:cs typeface="Arial"/>
                <a:sym typeface="Arial"/>
              </a:defRPr>
            </a:lvl7pPr>
            <a:lvl8pPr marL="0" marR="0" lvl="7" indent="0" algn="r" rtl="0">
              <a:spcBef>
                <a:spcPts val="0"/>
              </a:spcBef>
              <a:buNone/>
              <a:defRPr sz="600">
                <a:solidFill>
                  <a:schemeClr val="dk1"/>
                </a:solidFill>
                <a:latin typeface="Arial"/>
                <a:ea typeface="Arial"/>
                <a:cs typeface="Arial"/>
                <a:sym typeface="Arial"/>
              </a:defRPr>
            </a:lvl8pPr>
            <a:lvl9pPr marL="0" marR="0" lvl="8" indent="0" algn="r" rtl="0">
              <a:spcBef>
                <a:spcPts val="0"/>
              </a:spcBef>
              <a:buNone/>
              <a:defRPr sz="600">
                <a:solidFill>
                  <a:schemeClr val="dk1"/>
                </a:solidFill>
                <a:latin typeface="Arial"/>
                <a:ea typeface="Arial"/>
                <a:cs typeface="Arial"/>
                <a:sym typeface="Arial"/>
              </a:defRPr>
            </a:lvl9pPr>
          </a:lstStyle>
          <a:p>
            <a:fld id="{00000000-1234-1234-1234-123412341234}" type="slidenum">
              <a:rPr lang="en-US" smtClean="0"/>
              <a:pPr/>
              <a:t>‹#›</a:t>
            </a:fld>
            <a:endParaRPr lang="en-US"/>
          </a:p>
        </p:txBody>
      </p:sp>
      <p:pic>
        <p:nvPicPr>
          <p:cNvPr id="58" name="Google Shape;58;p12" descr="fh-hor-ny-no-csh.png"/>
          <p:cNvPicPr preferRelativeResize="0"/>
          <p:nvPr/>
        </p:nvPicPr>
        <p:blipFill rotWithShape="1">
          <a:blip r:embed="rId2">
            <a:alphaModFix/>
          </a:blip>
          <a:srcRect/>
          <a:stretch/>
        </p:blipFill>
        <p:spPr>
          <a:xfrm>
            <a:off x="251276" y="6464300"/>
            <a:ext cx="1289049" cy="230188"/>
          </a:xfrm>
          <a:prstGeom prst="rect">
            <a:avLst/>
          </a:prstGeom>
          <a:noFill/>
          <a:ln>
            <a:noFill/>
          </a:ln>
        </p:spPr>
      </p:pic>
      <p:sp>
        <p:nvSpPr>
          <p:cNvPr id="59" name="Google Shape;59;p12"/>
          <p:cNvSpPr/>
          <p:nvPr/>
        </p:nvSpPr>
        <p:spPr>
          <a:xfrm>
            <a:off x="594785" y="1252189"/>
            <a:ext cx="10983383" cy="55563"/>
          </a:xfrm>
          <a:prstGeom prst="rect">
            <a:avLst/>
          </a:prstGeom>
          <a:gradFill>
            <a:gsLst>
              <a:gs pos="0">
                <a:srgbClr val="154067"/>
              </a:gs>
              <a:gs pos="50000">
                <a:srgbClr val="42C2C6"/>
              </a:gs>
              <a:gs pos="100000">
                <a:srgbClr val="99CB5A"/>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60" name="Google Shape;60;p12"/>
          <p:cNvSpPr txBox="1">
            <a:spLocks noGrp="1"/>
          </p:cNvSpPr>
          <p:nvPr>
            <p:ph type="title"/>
          </p:nvPr>
        </p:nvSpPr>
        <p:spPr>
          <a:xfrm>
            <a:off x="838200" y="365127"/>
            <a:ext cx="10515600" cy="916474"/>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154067"/>
              </a:buClr>
              <a:buSzPts val="4000"/>
              <a:buFont typeface="Calibri"/>
              <a:buNone/>
              <a:defRPr sz="4000" b="1" i="0" u="none" strike="noStrike" cap="none">
                <a:solidFill>
                  <a:srgbClr val="154067"/>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515430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Title Slide">
  <p:cSld name="3_Title Slide">
    <p:bg>
      <p:bgPr>
        <a:solidFill>
          <a:srgbClr val="18243D"/>
        </a:solidFill>
        <a:effectLst/>
      </p:bgPr>
    </p:bg>
    <p:spTree>
      <p:nvGrpSpPr>
        <p:cNvPr id="1" name="Shape 96"/>
        <p:cNvGrpSpPr/>
        <p:nvPr/>
      </p:nvGrpSpPr>
      <p:grpSpPr>
        <a:xfrm>
          <a:off x="0" y="0"/>
          <a:ext cx="0" cy="0"/>
          <a:chOff x="0" y="0"/>
          <a:chExt cx="0" cy="0"/>
        </a:xfrm>
      </p:grpSpPr>
      <p:sp>
        <p:nvSpPr>
          <p:cNvPr id="97" name="Google Shape;97;p22"/>
          <p:cNvSpPr txBox="1"/>
          <p:nvPr/>
        </p:nvSpPr>
        <p:spPr>
          <a:xfrm>
            <a:off x="2265600" y="2383200"/>
            <a:ext cx="2464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8" name="Google Shape;98;p22"/>
          <p:cNvSpPr txBox="1">
            <a:spLocks noGrp="1"/>
          </p:cNvSpPr>
          <p:nvPr>
            <p:ph type="title"/>
          </p:nvPr>
        </p:nvSpPr>
        <p:spPr>
          <a:xfrm>
            <a:off x="611717" y="2995200"/>
            <a:ext cx="10966400" cy="8643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6000"/>
              <a:buFont typeface="Calibri"/>
              <a:buNone/>
              <a:defRPr sz="6000" b="1" i="0" u="none" strike="noStrike" cap="none">
                <a:solidFill>
                  <a:schemeClr val="l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9" name="Google Shape;99;p22"/>
          <p:cNvSpPr txBox="1">
            <a:spLocks noGrp="1"/>
          </p:cNvSpPr>
          <p:nvPr>
            <p:ph type="ftr" idx="11"/>
          </p:nvPr>
        </p:nvSpPr>
        <p:spPr>
          <a:xfrm>
            <a:off x="8108784" y="6492875"/>
            <a:ext cx="3410000" cy="228900"/>
          </a:xfrm>
          <a:prstGeom prst="rect">
            <a:avLst/>
          </a:prstGeom>
          <a:noFill/>
          <a:ln>
            <a:noFill/>
          </a:ln>
        </p:spPr>
        <p:txBody>
          <a:bodyPr spcFirstLastPara="1" wrap="square" lIns="91425" tIns="45700" rIns="0" bIns="45700" anchor="t" anchorCtr="0">
            <a:noAutofit/>
          </a:bodyPr>
          <a:lstStyle>
            <a:lvl1pPr marR="0" lvl="0" algn="r" rtl="0">
              <a:spcBef>
                <a:spcPts val="0"/>
              </a:spcBef>
              <a:spcAft>
                <a:spcPts val="0"/>
              </a:spcAft>
              <a:buSzPts val="1400"/>
              <a:buNone/>
              <a:defRPr sz="600">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0" name="Google Shape;100;p22"/>
          <p:cNvSpPr txBox="1">
            <a:spLocks noGrp="1"/>
          </p:cNvSpPr>
          <p:nvPr>
            <p:ph type="sldNum" idx="12"/>
          </p:nvPr>
        </p:nvSpPr>
        <p:spPr>
          <a:xfrm>
            <a:off x="11451000" y="6492875"/>
            <a:ext cx="499600" cy="2289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600" b="0" u="none">
                <a:solidFill>
                  <a:srgbClr val="FFFFFF"/>
                </a:solidFill>
                <a:latin typeface="Arial"/>
                <a:ea typeface="Arial"/>
                <a:cs typeface="Arial"/>
                <a:sym typeface="Arial"/>
              </a:defRPr>
            </a:lvl1pPr>
            <a:lvl2pPr marL="0" marR="0" lvl="1" indent="0" algn="r" rtl="0">
              <a:spcBef>
                <a:spcPts val="0"/>
              </a:spcBef>
              <a:buNone/>
              <a:defRPr sz="600" b="0" u="none">
                <a:solidFill>
                  <a:srgbClr val="FFFFFF"/>
                </a:solidFill>
                <a:latin typeface="Arial"/>
                <a:ea typeface="Arial"/>
                <a:cs typeface="Arial"/>
                <a:sym typeface="Arial"/>
              </a:defRPr>
            </a:lvl2pPr>
            <a:lvl3pPr marL="0" marR="0" lvl="2" indent="0" algn="r" rtl="0">
              <a:spcBef>
                <a:spcPts val="0"/>
              </a:spcBef>
              <a:buNone/>
              <a:defRPr sz="600" b="0" u="none">
                <a:solidFill>
                  <a:srgbClr val="FFFFFF"/>
                </a:solidFill>
                <a:latin typeface="Arial"/>
                <a:ea typeface="Arial"/>
                <a:cs typeface="Arial"/>
                <a:sym typeface="Arial"/>
              </a:defRPr>
            </a:lvl3pPr>
            <a:lvl4pPr marL="0" marR="0" lvl="3" indent="0" algn="r" rtl="0">
              <a:spcBef>
                <a:spcPts val="0"/>
              </a:spcBef>
              <a:buNone/>
              <a:defRPr sz="600" b="0" u="none">
                <a:solidFill>
                  <a:srgbClr val="FFFFFF"/>
                </a:solidFill>
                <a:latin typeface="Arial"/>
                <a:ea typeface="Arial"/>
                <a:cs typeface="Arial"/>
                <a:sym typeface="Arial"/>
              </a:defRPr>
            </a:lvl4pPr>
            <a:lvl5pPr marL="0" marR="0" lvl="4" indent="0" algn="r" rtl="0">
              <a:spcBef>
                <a:spcPts val="0"/>
              </a:spcBef>
              <a:buNone/>
              <a:defRPr sz="600" b="0" u="none">
                <a:solidFill>
                  <a:srgbClr val="FFFFFF"/>
                </a:solidFill>
                <a:latin typeface="Arial"/>
                <a:ea typeface="Arial"/>
                <a:cs typeface="Arial"/>
                <a:sym typeface="Arial"/>
              </a:defRPr>
            </a:lvl5pPr>
            <a:lvl6pPr marL="0" marR="0" lvl="5" indent="0" algn="r" rtl="0">
              <a:spcBef>
                <a:spcPts val="0"/>
              </a:spcBef>
              <a:buNone/>
              <a:defRPr sz="600" b="0" u="none">
                <a:solidFill>
                  <a:srgbClr val="FFFFFF"/>
                </a:solidFill>
                <a:latin typeface="Arial"/>
                <a:ea typeface="Arial"/>
                <a:cs typeface="Arial"/>
                <a:sym typeface="Arial"/>
              </a:defRPr>
            </a:lvl6pPr>
            <a:lvl7pPr marL="0" marR="0" lvl="6" indent="0" algn="r" rtl="0">
              <a:spcBef>
                <a:spcPts val="0"/>
              </a:spcBef>
              <a:buNone/>
              <a:defRPr sz="600" b="0" u="none">
                <a:solidFill>
                  <a:srgbClr val="FFFFFF"/>
                </a:solidFill>
                <a:latin typeface="Arial"/>
                <a:ea typeface="Arial"/>
                <a:cs typeface="Arial"/>
                <a:sym typeface="Arial"/>
              </a:defRPr>
            </a:lvl7pPr>
            <a:lvl8pPr marL="0" marR="0" lvl="7" indent="0" algn="r" rtl="0">
              <a:spcBef>
                <a:spcPts val="0"/>
              </a:spcBef>
              <a:buNone/>
              <a:defRPr sz="600" b="0" u="none">
                <a:solidFill>
                  <a:srgbClr val="FFFFFF"/>
                </a:solidFill>
                <a:latin typeface="Arial"/>
                <a:ea typeface="Arial"/>
                <a:cs typeface="Arial"/>
                <a:sym typeface="Arial"/>
              </a:defRPr>
            </a:lvl8pPr>
            <a:lvl9pPr marL="0" marR="0" lvl="8" indent="0" algn="r" rtl="0">
              <a:spcBef>
                <a:spcPts val="0"/>
              </a:spcBef>
              <a:buNone/>
              <a:defRPr sz="600" b="0" u="none">
                <a:solidFill>
                  <a:srgbClr val="FFFFFF"/>
                </a:solidFill>
                <a:latin typeface="Arial"/>
                <a:ea typeface="Arial"/>
                <a:cs typeface="Arial"/>
                <a:sym typeface="Arial"/>
              </a:defRPr>
            </a:lvl9pPr>
          </a:lstStyle>
          <a:p>
            <a:fld id="{00000000-1234-1234-1234-123412341234}" type="slidenum">
              <a:rPr lang="en" smtClean="0"/>
              <a:pPr/>
              <a:t>‹#›</a:t>
            </a:fld>
            <a:endParaRPr lang="en"/>
          </a:p>
        </p:txBody>
      </p:sp>
      <p:pic>
        <p:nvPicPr>
          <p:cNvPr id="101" name="Google Shape;101;p22" descr="fh-hor-wh-no-cash.png"/>
          <p:cNvPicPr preferRelativeResize="0"/>
          <p:nvPr/>
        </p:nvPicPr>
        <p:blipFill rotWithShape="1">
          <a:blip r:embed="rId2">
            <a:alphaModFix/>
          </a:blip>
          <a:srcRect/>
          <a:stretch/>
        </p:blipFill>
        <p:spPr>
          <a:xfrm>
            <a:off x="251275" y="6470651"/>
            <a:ext cx="963612" cy="172641"/>
          </a:xfrm>
          <a:prstGeom prst="rect">
            <a:avLst/>
          </a:prstGeom>
          <a:noFill/>
          <a:ln>
            <a:noFill/>
          </a:ln>
        </p:spPr>
      </p:pic>
    </p:spTree>
    <p:extLst>
      <p:ext uri="{BB962C8B-B14F-4D97-AF65-F5344CB8AC3E}">
        <p14:creationId xmlns:p14="http://schemas.microsoft.com/office/powerpoint/2010/main" val="1193373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3E2B1-7D32-BC57-C951-4C06C8CEFC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55E291-3AE2-CA7E-04CE-005B7343DE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16B2D-3F9A-C384-BD29-A208CF44FF19}"/>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5" name="Footer Placeholder 4">
            <a:extLst>
              <a:ext uri="{FF2B5EF4-FFF2-40B4-BE49-F238E27FC236}">
                <a16:creationId xmlns:a16="http://schemas.microsoft.com/office/drawing/2014/main" id="{BDB08FF1-71DC-5E50-6F00-BA6C0A62F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7B7D7C-4575-28B4-3157-672D0C87BB61}"/>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3395858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BC9BE-0ECA-2DD2-8684-D0B24D6CD9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7EDFC7-AA2E-0554-A19D-8639248068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6BBEC4-B1CB-7DA8-A685-FE6F398A20D3}"/>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5" name="Footer Placeholder 4">
            <a:extLst>
              <a:ext uri="{FF2B5EF4-FFF2-40B4-BE49-F238E27FC236}">
                <a16:creationId xmlns:a16="http://schemas.microsoft.com/office/drawing/2014/main" id="{D2238AFC-D6F2-828D-570C-6BF218D792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62D164-4CA5-E59B-70C0-EDBFE3808FEA}"/>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4216327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20A96-87FF-F6A1-51F9-20DDAC9C58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5541E2-01CC-220E-BC9C-3D62934D21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82A6D1-53C8-344A-F3C8-568099F3D2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2FD33-0CBC-4518-10C5-E4C5EBC31E12}"/>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6" name="Footer Placeholder 5">
            <a:extLst>
              <a:ext uri="{FF2B5EF4-FFF2-40B4-BE49-F238E27FC236}">
                <a16:creationId xmlns:a16="http://schemas.microsoft.com/office/drawing/2014/main" id="{15CE9B3A-26B8-6D54-E473-0535BF5104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EDD0D-4C09-94D4-DADF-B77A069AB950}"/>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9500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6ACDA-CA73-5428-F41E-7CC8223E84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A9F613-B10F-F7DA-37D3-F37F65DCE6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D14E12-6EB9-A81D-A5D7-6228CCAE14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E701A-579F-F635-9EB3-7F66AAFCDE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3FC981-69DF-456E-D772-1A57F8178F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81A7E7-BB9A-6CC7-4609-3801EF3CFAA5}"/>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8" name="Footer Placeholder 7">
            <a:extLst>
              <a:ext uri="{FF2B5EF4-FFF2-40B4-BE49-F238E27FC236}">
                <a16:creationId xmlns:a16="http://schemas.microsoft.com/office/drawing/2014/main" id="{23B26DA9-30C2-E22C-20DB-D86CD80983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FA77B1-F337-34A6-F563-9F3EC3AE327A}"/>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2231546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8A14-45B5-7DED-502E-E6EDB83B5F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A67683-16A1-B3AD-242F-AA7A50F247C9}"/>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4" name="Footer Placeholder 3">
            <a:extLst>
              <a:ext uri="{FF2B5EF4-FFF2-40B4-BE49-F238E27FC236}">
                <a16:creationId xmlns:a16="http://schemas.microsoft.com/office/drawing/2014/main" id="{A94A8F4C-1215-77B4-2CB1-0CE8E3E3AE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68A185-B665-2BA7-1B86-A0D0436B6EA7}"/>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887667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B09E68-848B-C8B1-DFEF-90E9092454B5}"/>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3" name="Footer Placeholder 2">
            <a:extLst>
              <a:ext uri="{FF2B5EF4-FFF2-40B4-BE49-F238E27FC236}">
                <a16:creationId xmlns:a16="http://schemas.microsoft.com/office/drawing/2014/main" id="{BD3FFC54-1697-06C6-E3F1-6FA17D7FC8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3C549A-1E46-895A-C3D3-587854321D55}"/>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1881740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4374B-23D5-ED69-C0A7-CE58302A6D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F8284F-CC55-620E-3345-EDE4C95492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F2476E-43C1-097C-C301-95237CEA74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6D694B-38EF-261C-9B90-52B88CC01693}"/>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6" name="Footer Placeholder 5">
            <a:extLst>
              <a:ext uri="{FF2B5EF4-FFF2-40B4-BE49-F238E27FC236}">
                <a16:creationId xmlns:a16="http://schemas.microsoft.com/office/drawing/2014/main" id="{55482194-4835-F385-777F-6CF4F9A858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849506-D56C-35BB-D961-CC683F32D799}"/>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913061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853F6-B7C7-B46C-48DE-45F5B327FE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1D0388-2F8F-DE95-87FE-CD7147FF25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5A8626-0BA6-C47F-D11D-48D6B51193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B6798E-6498-05EC-708B-E6CE51201FA8}"/>
              </a:ext>
            </a:extLst>
          </p:cNvPr>
          <p:cNvSpPr>
            <a:spLocks noGrp="1"/>
          </p:cNvSpPr>
          <p:nvPr>
            <p:ph type="dt" sz="half" idx="10"/>
          </p:nvPr>
        </p:nvSpPr>
        <p:spPr/>
        <p:txBody>
          <a:bodyPr/>
          <a:lstStyle/>
          <a:p>
            <a:fld id="{828A8717-B0E1-F14B-B94E-A20C96C48811}" type="datetimeFigureOut">
              <a:rPr lang="en-US" smtClean="0"/>
              <a:t>7/8/2024</a:t>
            </a:fld>
            <a:endParaRPr lang="en-US"/>
          </a:p>
        </p:txBody>
      </p:sp>
      <p:sp>
        <p:nvSpPr>
          <p:cNvPr id="6" name="Footer Placeholder 5">
            <a:extLst>
              <a:ext uri="{FF2B5EF4-FFF2-40B4-BE49-F238E27FC236}">
                <a16:creationId xmlns:a16="http://schemas.microsoft.com/office/drawing/2014/main" id="{FA84B296-C323-D1AF-9954-112DFA6D83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FA6D8F-4C5E-CB24-FA18-64EA6DD745B2}"/>
              </a:ext>
            </a:extLst>
          </p:cNvPr>
          <p:cNvSpPr>
            <a:spLocks noGrp="1"/>
          </p:cNvSpPr>
          <p:nvPr>
            <p:ph type="sldNum" sz="quarter" idx="12"/>
          </p:nvPr>
        </p:nvSpPr>
        <p:spPr/>
        <p:txBody>
          <a:bodyPr/>
          <a:lstStyle/>
          <a:p>
            <a:fld id="{5598E260-41DF-2D43-93A1-B93B75B2BE53}" type="slidenum">
              <a:rPr lang="en-US" smtClean="0"/>
              <a:t>‹#›</a:t>
            </a:fld>
            <a:endParaRPr lang="en-US"/>
          </a:p>
        </p:txBody>
      </p:sp>
    </p:spTree>
    <p:extLst>
      <p:ext uri="{BB962C8B-B14F-4D97-AF65-F5344CB8AC3E}">
        <p14:creationId xmlns:p14="http://schemas.microsoft.com/office/powerpoint/2010/main" val="240703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249B0-D1FF-13E2-5559-15A86B41AA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6E58A8-2BBF-AF7E-F715-63F25AC1B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BB06-61CE-ECCF-D9F8-CC2AD2A29B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8A8717-B0E1-F14B-B94E-A20C96C48811}" type="datetimeFigureOut">
              <a:rPr lang="en-US" smtClean="0"/>
              <a:t>7/8/2024</a:t>
            </a:fld>
            <a:endParaRPr lang="en-US"/>
          </a:p>
        </p:txBody>
      </p:sp>
      <p:sp>
        <p:nvSpPr>
          <p:cNvPr id="5" name="Footer Placeholder 4">
            <a:extLst>
              <a:ext uri="{FF2B5EF4-FFF2-40B4-BE49-F238E27FC236}">
                <a16:creationId xmlns:a16="http://schemas.microsoft.com/office/drawing/2014/main" id="{4BB2F43D-1669-C0F4-D684-10800BEA59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43314A-1874-08CC-385F-9420DA3D05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98E260-41DF-2D43-93A1-B93B75B2BE53}" type="slidenum">
              <a:rPr lang="en-US" smtClean="0"/>
              <a:t>‹#›</a:t>
            </a:fld>
            <a:endParaRPr lang="en-US"/>
          </a:p>
        </p:txBody>
      </p:sp>
    </p:spTree>
    <p:extLst>
      <p:ext uri="{BB962C8B-B14F-4D97-AF65-F5344CB8AC3E}">
        <p14:creationId xmlns:p14="http://schemas.microsoft.com/office/powerpoint/2010/main" val="637617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nature.com/ng/journal/v36/n11s/full/ng1435.html"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hyperlink" Target="https://en.wikipedia.org/wiki/Nature_Genetics"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https://doi.org/10.1007/s11191-017-9900-8"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arxiv.org/pdf/2207.11595" TargetMode="External"/><Relationship Id="rId4" Type="http://schemas.openxmlformats.org/officeDocument/2006/relationships/hyperlink" Target="https://doi.org/10.1007/s11191-022-00361-z"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ad shot of Angie wearing a maroon shirt">
            <a:extLst>
              <a:ext uri="{FF2B5EF4-FFF2-40B4-BE49-F238E27FC236}">
                <a16:creationId xmlns:a16="http://schemas.microsoft.com/office/drawing/2014/main" id="{71D06205-EF0E-F45A-AB43-C3CE75935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7918" y="3984506"/>
            <a:ext cx="2086708" cy="20867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C384969-3F22-761B-6547-D0DF5138B9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8765" y="4036112"/>
            <a:ext cx="2128856" cy="21288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946DBF4-3850-3008-F1CB-42C0C444F416}"/>
              </a:ext>
            </a:extLst>
          </p:cNvPr>
          <p:cNvSpPr txBox="1"/>
          <p:nvPr/>
        </p:nvSpPr>
        <p:spPr>
          <a:xfrm>
            <a:off x="5733284" y="3636797"/>
            <a:ext cx="1439818" cy="369332"/>
          </a:xfrm>
          <a:prstGeom prst="rect">
            <a:avLst/>
          </a:prstGeom>
          <a:noFill/>
        </p:spPr>
        <p:txBody>
          <a:bodyPr wrap="none" rtlCol="0">
            <a:spAutoFit/>
          </a:bodyPr>
          <a:lstStyle/>
          <a:p>
            <a:r>
              <a:rPr lang="en-US" dirty="0"/>
              <a:t>Laurie Wilcox</a:t>
            </a:r>
          </a:p>
        </p:txBody>
      </p:sp>
      <p:sp>
        <p:nvSpPr>
          <p:cNvPr id="6" name="TextBox 5">
            <a:extLst>
              <a:ext uri="{FF2B5EF4-FFF2-40B4-BE49-F238E27FC236}">
                <a16:creationId xmlns:a16="http://schemas.microsoft.com/office/drawing/2014/main" id="{FCF745F0-0288-D072-189F-C0B8096D8207}"/>
              </a:ext>
            </a:extLst>
          </p:cNvPr>
          <p:cNvSpPr txBox="1"/>
          <p:nvPr/>
        </p:nvSpPr>
        <p:spPr>
          <a:xfrm>
            <a:off x="1967918" y="3573026"/>
            <a:ext cx="1983876" cy="369332"/>
          </a:xfrm>
          <a:prstGeom prst="rect">
            <a:avLst/>
          </a:prstGeom>
          <a:noFill/>
        </p:spPr>
        <p:txBody>
          <a:bodyPr wrap="none" rtlCol="0">
            <a:spAutoFit/>
          </a:bodyPr>
          <a:lstStyle/>
          <a:p>
            <a:r>
              <a:rPr lang="en-US" dirty="0"/>
              <a:t>Angie Vander </a:t>
            </a:r>
            <a:r>
              <a:rPr lang="en-US" dirty="0" err="1"/>
              <a:t>Leest</a:t>
            </a:r>
            <a:endParaRPr lang="en-US" dirty="0"/>
          </a:p>
        </p:txBody>
      </p:sp>
      <p:sp>
        <p:nvSpPr>
          <p:cNvPr id="7" name="TextBox 6">
            <a:extLst>
              <a:ext uri="{FF2B5EF4-FFF2-40B4-BE49-F238E27FC236}">
                <a16:creationId xmlns:a16="http://schemas.microsoft.com/office/drawing/2014/main" id="{376DF44D-7893-8266-AA0E-31FE986E88BC}"/>
              </a:ext>
            </a:extLst>
          </p:cNvPr>
          <p:cNvSpPr txBox="1"/>
          <p:nvPr/>
        </p:nvSpPr>
        <p:spPr>
          <a:xfrm>
            <a:off x="8137376" y="4284757"/>
            <a:ext cx="2367956" cy="923330"/>
          </a:xfrm>
          <a:prstGeom prst="rect">
            <a:avLst/>
          </a:prstGeom>
          <a:noFill/>
        </p:spPr>
        <p:txBody>
          <a:bodyPr wrap="none" rtlCol="0">
            <a:spAutoFit/>
          </a:bodyPr>
          <a:lstStyle/>
          <a:p>
            <a:r>
              <a:rPr lang="en-US" dirty="0"/>
              <a:t>Kylie Rawlins</a:t>
            </a:r>
          </a:p>
          <a:p>
            <a:endParaRPr lang="en-US" dirty="0"/>
          </a:p>
          <a:p>
            <a:r>
              <a:rPr lang="en-US" dirty="0"/>
              <a:t>Lauren </a:t>
            </a:r>
            <a:r>
              <a:rPr lang="en-US" dirty="0" err="1"/>
              <a:t>Hosch</a:t>
            </a:r>
            <a:r>
              <a:rPr lang="en-US" dirty="0"/>
              <a:t> Lorenzen</a:t>
            </a:r>
          </a:p>
        </p:txBody>
      </p:sp>
      <p:sp>
        <p:nvSpPr>
          <p:cNvPr id="9" name="TextBox 8">
            <a:extLst>
              <a:ext uri="{FF2B5EF4-FFF2-40B4-BE49-F238E27FC236}">
                <a16:creationId xmlns:a16="http://schemas.microsoft.com/office/drawing/2014/main" id="{5EE9285D-B71B-42F9-1A48-4DFEAB379262}"/>
              </a:ext>
            </a:extLst>
          </p:cNvPr>
          <p:cNvSpPr txBox="1"/>
          <p:nvPr/>
        </p:nvSpPr>
        <p:spPr>
          <a:xfrm>
            <a:off x="1799076" y="895369"/>
            <a:ext cx="5741252" cy="1292662"/>
          </a:xfrm>
          <a:prstGeom prst="rect">
            <a:avLst/>
          </a:prstGeom>
          <a:noFill/>
        </p:spPr>
        <p:txBody>
          <a:bodyPr wrap="none" rtlCol="0">
            <a:spAutoFit/>
          </a:bodyPr>
          <a:lstStyle/>
          <a:p>
            <a:r>
              <a:rPr lang="en-US" sz="2000" dirty="0"/>
              <a:t>Funding:</a:t>
            </a:r>
          </a:p>
          <a:p>
            <a:r>
              <a:rPr lang="en-US" sz="2000" dirty="0"/>
              <a:t>The Alliance to Advance Liberal Arts Colleges AALAC</a:t>
            </a:r>
          </a:p>
          <a:p>
            <a:r>
              <a:rPr lang="en-US" sz="2000" dirty="0"/>
              <a:t>Mellon Humanities in Action grant to Grinnell College</a:t>
            </a:r>
          </a:p>
          <a:p>
            <a:endParaRPr lang="en-US" dirty="0"/>
          </a:p>
        </p:txBody>
      </p:sp>
      <p:sp>
        <p:nvSpPr>
          <p:cNvPr id="10" name="TextBox 9">
            <a:extLst>
              <a:ext uri="{FF2B5EF4-FFF2-40B4-BE49-F238E27FC236}">
                <a16:creationId xmlns:a16="http://schemas.microsoft.com/office/drawing/2014/main" id="{AAC4BF0F-E56F-A6D1-0C60-20326458EAD8}"/>
              </a:ext>
            </a:extLst>
          </p:cNvPr>
          <p:cNvSpPr txBox="1"/>
          <p:nvPr/>
        </p:nvSpPr>
        <p:spPr>
          <a:xfrm>
            <a:off x="4669702" y="348184"/>
            <a:ext cx="2264979" cy="584775"/>
          </a:xfrm>
          <a:prstGeom prst="rect">
            <a:avLst/>
          </a:prstGeom>
          <a:noFill/>
        </p:spPr>
        <p:txBody>
          <a:bodyPr wrap="none" rtlCol="0">
            <a:spAutoFit/>
          </a:bodyPr>
          <a:lstStyle/>
          <a:p>
            <a:r>
              <a:rPr lang="en-US" sz="3200" dirty="0"/>
              <a:t>THANK</a:t>
            </a:r>
            <a:r>
              <a:rPr lang="en-US" dirty="0"/>
              <a:t> </a:t>
            </a:r>
            <a:r>
              <a:rPr lang="en-US" sz="3200" dirty="0"/>
              <a:t>YOU!</a:t>
            </a:r>
          </a:p>
        </p:txBody>
      </p:sp>
      <p:sp>
        <p:nvSpPr>
          <p:cNvPr id="11" name="TextBox 10">
            <a:extLst>
              <a:ext uri="{FF2B5EF4-FFF2-40B4-BE49-F238E27FC236}">
                <a16:creationId xmlns:a16="http://schemas.microsoft.com/office/drawing/2014/main" id="{92A47594-2289-AB78-856E-8ADBA64E4245}"/>
              </a:ext>
            </a:extLst>
          </p:cNvPr>
          <p:cNvSpPr txBox="1"/>
          <p:nvPr/>
        </p:nvSpPr>
        <p:spPr>
          <a:xfrm>
            <a:off x="1813125" y="2028458"/>
            <a:ext cx="8041753" cy="1015663"/>
          </a:xfrm>
          <a:prstGeom prst="rect">
            <a:avLst/>
          </a:prstGeom>
          <a:noFill/>
        </p:spPr>
        <p:txBody>
          <a:bodyPr wrap="none" rtlCol="0">
            <a:spAutoFit/>
          </a:bodyPr>
          <a:lstStyle/>
          <a:p>
            <a:r>
              <a:rPr lang="en-US" sz="2000" dirty="0"/>
              <a:t>Help securing funding: </a:t>
            </a:r>
          </a:p>
          <a:p>
            <a:r>
              <a:rPr lang="en-US" sz="2000" dirty="0"/>
              <a:t>Susan Ferrari, Director of Corporate, Foundation and Government Relations</a:t>
            </a:r>
          </a:p>
          <a:p>
            <a:r>
              <a:rPr lang="en-US" sz="2000" dirty="0"/>
              <a:t>Caleb </a:t>
            </a:r>
            <a:r>
              <a:rPr lang="en-US" sz="2000" dirty="0" err="1"/>
              <a:t>Elfenbein</a:t>
            </a:r>
            <a:r>
              <a:rPr lang="en-US" sz="2000" dirty="0"/>
              <a:t>, Associate Dean of the College</a:t>
            </a:r>
          </a:p>
        </p:txBody>
      </p:sp>
      <p:sp>
        <p:nvSpPr>
          <p:cNvPr id="12" name="TextBox 11">
            <a:extLst>
              <a:ext uri="{FF2B5EF4-FFF2-40B4-BE49-F238E27FC236}">
                <a16:creationId xmlns:a16="http://schemas.microsoft.com/office/drawing/2014/main" id="{67901197-D121-0BF7-C4C9-484A19377D04}"/>
              </a:ext>
            </a:extLst>
          </p:cNvPr>
          <p:cNvSpPr txBox="1"/>
          <p:nvPr/>
        </p:nvSpPr>
        <p:spPr>
          <a:xfrm>
            <a:off x="1799076" y="3283530"/>
            <a:ext cx="3516988" cy="369332"/>
          </a:xfrm>
          <a:prstGeom prst="rect">
            <a:avLst/>
          </a:prstGeom>
          <a:noFill/>
        </p:spPr>
        <p:txBody>
          <a:bodyPr wrap="none" rtlCol="0">
            <a:spAutoFit/>
          </a:bodyPr>
          <a:lstStyle/>
          <a:p>
            <a:r>
              <a:rPr lang="en-US" dirty="0"/>
              <a:t>Fantastic Administrative Assistance:</a:t>
            </a:r>
          </a:p>
        </p:txBody>
      </p:sp>
    </p:spTree>
    <p:extLst>
      <p:ext uri="{BB962C8B-B14F-4D97-AF65-F5344CB8AC3E}">
        <p14:creationId xmlns:p14="http://schemas.microsoft.com/office/powerpoint/2010/main" val="1505697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BF070-82C8-A648-5DE7-417DA962D92C}"/>
              </a:ext>
            </a:extLst>
          </p:cNvPr>
          <p:cNvSpPr>
            <a:spLocks noGrp="1"/>
          </p:cNvSpPr>
          <p:nvPr>
            <p:ph type="title"/>
          </p:nvPr>
        </p:nvSpPr>
        <p:spPr>
          <a:xfrm>
            <a:off x="838200" y="-1022240"/>
            <a:ext cx="10515600" cy="3975647"/>
          </a:xfrm>
        </p:spPr>
        <p:txBody>
          <a:bodyPr>
            <a:normAutofit/>
          </a:bodyPr>
          <a:lstStyle/>
          <a:p>
            <a:pPr algn="ctr"/>
            <a:r>
              <a:rPr lang="en-US" sz="3200" b="1" dirty="0"/>
              <a:t>What FALSE notions of genetics have been promoted that support the idea that racial classification makes sense biologically?</a:t>
            </a:r>
          </a:p>
        </p:txBody>
      </p:sp>
      <p:sp>
        <p:nvSpPr>
          <p:cNvPr id="3" name="TextBox 2">
            <a:extLst>
              <a:ext uri="{FF2B5EF4-FFF2-40B4-BE49-F238E27FC236}">
                <a16:creationId xmlns:a16="http://schemas.microsoft.com/office/drawing/2014/main" id="{821B6AFB-7A41-CE82-996E-4B7DE8DA9B79}"/>
              </a:ext>
            </a:extLst>
          </p:cNvPr>
          <p:cNvSpPr txBox="1"/>
          <p:nvPr/>
        </p:nvSpPr>
        <p:spPr>
          <a:xfrm>
            <a:off x="1295400" y="2093112"/>
            <a:ext cx="10058400"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Co-inheritance. Complex traits and behaviors are linked to physical traits.</a:t>
            </a:r>
          </a:p>
          <a:p>
            <a:pPr marL="285750" indent="-285750">
              <a:buFont typeface="Arial" panose="020B0604020202020204" pitchFamily="34" charset="0"/>
              <a:buChar char="•"/>
            </a:pPr>
            <a:r>
              <a:rPr lang="en-US" sz="2400" dirty="0"/>
              <a:t>Genetics is determinant. Inherent factors determine complex traits and behaviors.</a:t>
            </a:r>
          </a:p>
          <a:p>
            <a:pPr marL="285750" indent="-285750">
              <a:buFont typeface="Arial" panose="020B0604020202020204" pitchFamily="34" charset="0"/>
              <a:buChar char="•"/>
            </a:pPr>
            <a:r>
              <a:rPr lang="en-US" sz="2400" dirty="0"/>
              <a:t>There are defined genetic and biological differences between groups of people that align with social differences.</a:t>
            </a:r>
          </a:p>
          <a:p>
            <a:pPr marL="285750" indent="-285750">
              <a:buFont typeface="Arial" panose="020B0604020202020204" pitchFamily="34" charset="0"/>
              <a:buChar char="•"/>
            </a:pPr>
            <a:r>
              <a:rPr lang="en-US" sz="2400" dirty="0"/>
              <a:t>Ancestry can accurately/measurably/reproducibly be used to assign people to their group</a:t>
            </a:r>
          </a:p>
          <a:p>
            <a:pPr marL="285750" indent="-285750">
              <a:buFont typeface="Arial" panose="020B0604020202020204" pitchFamily="34" charset="0"/>
              <a:buChar char="•"/>
            </a:pPr>
            <a:r>
              <a:rPr lang="en-US" sz="2400" dirty="0"/>
              <a:t>The human population can be subdivided into discrete groups (this afternoon). </a:t>
            </a:r>
          </a:p>
        </p:txBody>
      </p:sp>
    </p:spTree>
    <p:extLst>
      <p:ext uri="{BB962C8B-B14F-4D97-AF65-F5344CB8AC3E}">
        <p14:creationId xmlns:p14="http://schemas.microsoft.com/office/powerpoint/2010/main" val="220781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89E8E66-C53E-3E05-96ED-0193509E96CF}"/>
              </a:ext>
            </a:extLst>
          </p:cNvPr>
          <p:cNvSpPr txBox="1"/>
          <p:nvPr/>
        </p:nvSpPr>
        <p:spPr>
          <a:xfrm>
            <a:off x="4470205" y="271799"/>
            <a:ext cx="1784015" cy="369332"/>
          </a:xfrm>
          <a:prstGeom prst="rect">
            <a:avLst/>
          </a:prstGeom>
          <a:noFill/>
        </p:spPr>
        <p:txBody>
          <a:bodyPr wrap="none" rtlCol="0">
            <a:spAutoFit/>
          </a:bodyPr>
          <a:lstStyle/>
          <a:p>
            <a:r>
              <a:rPr lang="en-US" dirty="0"/>
              <a:t>CO-INHERITENCE</a:t>
            </a:r>
          </a:p>
        </p:txBody>
      </p:sp>
      <p:pic>
        <p:nvPicPr>
          <p:cNvPr id="3" name="Picture 2">
            <a:extLst>
              <a:ext uri="{FF2B5EF4-FFF2-40B4-BE49-F238E27FC236}">
                <a16:creationId xmlns:a16="http://schemas.microsoft.com/office/drawing/2014/main" id="{FE79CE05-6203-41F2-9A9C-85924338DA14}"/>
              </a:ext>
            </a:extLst>
          </p:cNvPr>
          <p:cNvPicPr>
            <a:picLocks noChangeAspect="1"/>
          </p:cNvPicPr>
          <p:nvPr/>
        </p:nvPicPr>
        <p:blipFill>
          <a:blip r:embed="rId3"/>
          <a:stretch>
            <a:fillRect/>
          </a:stretch>
        </p:blipFill>
        <p:spPr>
          <a:xfrm>
            <a:off x="1186274" y="31173"/>
            <a:ext cx="10135892" cy="6795654"/>
          </a:xfrm>
          <a:prstGeom prst="rect">
            <a:avLst/>
          </a:prstGeom>
        </p:spPr>
      </p:pic>
    </p:spTree>
    <p:extLst>
      <p:ext uri="{BB962C8B-B14F-4D97-AF65-F5344CB8AC3E}">
        <p14:creationId xmlns:p14="http://schemas.microsoft.com/office/powerpoint/2010/main" val="506258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a:xfrm>
            <a:off x="1311166" y="368531"/>
            <a:ext cx="10515600" cy="1325563"/>
          </a:xfrm>
        </p:spPr>
        <p:txBody>
          <a:bodyPr/>
          <a:lstStyle/>
          <a:p>
            <a:r>
              <a:rPr lang="en-US" altLang="en-US" dirty="0">
                <a:ea typeface="ＭＳ Ｐゴシック" panose="020B0600070205080204" pitchFamily="34" charset="-128"/>
              </a:rPr>
              <a:t>Genetic determinism/essentialism</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4" name="TextBox 3">
            <a:extLst>
              <a:ext uri="{FF2B5EF4-FFF2-40B4-BE49-F238E27FC236}">
                <a16:creationId xmlns:a16="http://schemas.microsoft.com/office/drawing/2014/main" id="{514FDDF4-8D65-A74A-853B-645EBB1824AE}"/>
              </a:ext>
            </a:extLst>
          </p:cNvPr>
          <p:cNvSpPr txBox="1"/>
          <p:nvPr/>
        </p:nvSpPr>
        <p:spPr>
          <a:xfrm>
            <a:off x="9881175" y="6042025"/>
            <a:ext cx="1647054" cy="307777"/>
          </a:xfrm>
          <a:prstGeom prst="rect">
            <a:avLst/>
          </a:prstGeom>
          <a:noFill/>
        </p:spPr>
        <p:txBody>
          <a:bodyPr wrap="none" rtlCol="0">
            <a:spAutoFit/>
          </a:bodyPr>
          <a:lstStyle/>
          <a:p>
            <a:r>
              <a:rPr lang="en-US" sz="1400" dirty="0"/>
              <a:t>Donovan et al. 2024</a:t>
            </a: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pic>
        <p:nvPicPr>
          <p:cNvPr id="2" name="Picture 1">
            <a:extLst>
              <a:ext uri="{FF2B5EF4-FFF2-40B4-BE49-F238E27FC236}">
                <a16:creationId xmlns:a16="http://schemas.microsoft.com/office/drawing/2014/main" id="{E480229D-CFC7-B6E1-E41F-D21B0FBFBE10}"/>
              </a:ext>
            </a:extLst>
          </p:cNvPr>
          <p:cNvPicPr>
            <a:picLocks noChangeAspect="1"/>
          </p:cNvPicPr>
          <p:nvPr/>
        </p:nvPicPr>
        <p:blipFill>
          <a:blip r:embed="rId3"/>
          <a:stretch>
            <a:fillRect/>
          </a:stretch>
        </p:blipFill>
        <p:spPr>
          <a:xfrm>
            <a:off x="48847" y="1694094"/>
            <a:ext cx="12126670" cy="3310392"/>
          </a:xfrm>
          <a:prstGeom prst="rect">
            <a:avLst/>
          </a:prstGeom>
        </p:spPr>
      </p:pic>
    </p:spTree>
    <p:extLst>
      <p:ext uri="{BB962C8B-B14F-4D97-AF65-F5344CB8AC3E}">
        <p14:creationId xmlns:p14="http://schemas.microsoft.com/office/powerpoint/2010/main" val="1802093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9"/>
          <p:cNvSpPr txBox="1">
            <a:spLocks noGrp="1"/>
          </p:cNvSpPr>
          <p:nvPr>
            <p:ph type="title"/>
          </p:nvPr>
        </p:nvSpPr>
        <p:spPr>
          <a:xfrm>
            <a:off x="415600" y="421233"/>
            <a:ext cx="11360800" cy="1108400"/>
          </a:xfrm>
          <a:prstGeom prst="rect">
            <a:avLst/>
          </a:prstGeom>
          <a:noFill/>
          <a:ln>
            <a:noFill/>
          </a:ln>
        </p:spPr>
        <p:txBody>
          <a:bodyPr spcFirstLastPara="1" vert="horz" wrap="square" lIns="121900" tIns="121900" rIns="121900" bIns="121900" rtlCol="0" anchor="b" anchorCtr="0">
            <a:normAutofit/>
          </a:bodyPr>
          <a:lstStyle/>
          <a:p>
            <a:r>
              <a:rPr lang="en-US" dirty="0"/>
              <a:t>Single gene </a:t>
            </a:r>
            <a:r>
              <a:rPr lang="en" dirty="0"/>
              <a:t>traits</a:t>
            </a:r>
            <a:endParaRPr dirty="0"/>
          </a:p>
        </p:txBody>
      </p:sp>
      <p:sp>
        <p:nvSpPr>
          <p:cNvPr id="168" name="Google Shape;168;p19"/>
          <p:cNvSpPr txBox="1">
            <a:spLocks noGrp="1"/>
          </p:cNvSpPr>
          <p:nvPr>
            <p:ph type="body" idx="1"/>
          </p:nvPr>
        </p:nvSpPr>
        <p:spPr>
          <a:xfrm>
            <a:off x="4548553" y="2314345"/>
            <a:ext cx="7643444" cy="3570636"/>
          </a:xfrm>
          <a:prstGeom prst="rect">
            <a:avLst/>
          </a:prstGeom>
          <a:noFill/>
          <a:ln>
            <a:noFill/>
          </a:ln>
        </p:spPr>
        <p:txBody>
          <a:bodyPr spcFirstLastPara="1" vert="horz" wrap="square" lIns="121900" tIns="121900" rIns="121900" bIns="121900" rtlCol="0" anchor="t" anchorCtr="0">
            <a:normAutofit lnSpcReduction="10000"/>
          </a:bodyPr>
          <a:lstStyle/>
          <a:p>
            <a:pPr indent="-304792">
              <a:buNone/>
            </a:pPr>
            <a:r>
              <a:rPr lang="en-US" dirty="0"/>
              <a:t>Traits and diseases often described as mutations</a:t>
            </a:r>
          </a:p>
          <a:p>
            <a:pPr indent="-304792">
              <a:buNone/>
            </a:pPr>
            <a:r>
              <a:rPr lang="en-US" dirty="0"/>
              <a:t>in single genes:</a:t>
            </a:r>
            <a:br>
              <a:rPr lang="en-US" dirty="0"/>
            </a:br>
            <a:endParaRPr dirty="0"/>
          </a:p>
          <a:p>
            <a:r>
              <a:rPr lang="en" dirty="0"/>
              <a:t>Sickle cell anemia</a:t>
            </a:r>
            <a:endParaRPr dirty="0"/>
          </a:p>
          <a:p>
            <a:r>
              <a:rPr lang="en" dirty="0"/>
              <a:t>Cystic fibrosis</a:t>
            </a:r>
            <a:endParaRPr dirty="0"/>
          </a:p>
          <a:p>
            <a:r>
              <a:rPr lang="en" dirty="0"/>
              <a:t>Tay-Sachs disease</a:t>
            </a:r>
            <a:endParaRPr dirty="0"/>
          </a:p>
          <a:p>
            <a:pPr lvl="0"/>
            <a:r>
              <a:rPr lang="en-US" dirty="0"/>
              <a:t>Deuteranomaly (Red/green color blindness) </a:t>
            </a:r>
          </a:p>
          <a:p>
            <a:pPr marL="152396" indent="0">
              <a:buNone/>
            </a:pPr>
            <a:endParaRPr dirty="0"/>
          </a:p>
          <a:p>
            <a:pPr indent="-304792">
              <a:buNone/>
            </a:pPr>
            <a:endParaRPr dirty="0"/>
          </a:p>
          <a:p>
            <a:pPr indent="-304792">
              <a:buNone/>
            </a:pPr>
            <a:endParaRPr dirty="0"/>
          </a:p>
        </p:txBody>
      </p:sp>
      <p:grpSp>
        <p:nvGrpSpPr>
          <p:cNvPr id="28" name="Group 27">
            <a:extLst>
              <a:ext uri="{FF2B5EF4-FFF2-40B4-BE49-F238E27FC236}">
                <a16:creationId xmlns:a16="http://schemas.microsoft.com/office/drawing/2014/main" id="{179F5886-2E2F-4732-AA8D-1282C026F784}"/>
              </a:ext>
            </a:extLst>
          </p:cNvPr>
          <p:cNvGrpSpPr/>
          <p:nvPr/>
        </p:nvGrpSpPr>
        <p:grpSpPr>
          <a:xfrm>
            <a:off x="244805" y="2314345"/>
            <a:ext cx="4260463" cy="3232386"/>
            <a:chOff x="845461" y="1441682"/>
            <a:chExt cx="3195347" cy="2424289"/>
          </a:xfrm>
        </p:grpSpPr>
        <p:sp>
          <p:nvSpPr>
            <p:cNvPr id="8" name="Rectangle 7">
              <a:extLst>
                <a:ext uri="{FF2B5EF4-FFF2-40B4-BE49-F238E27FC236}">
                  <a16:creationId xmlns:a16="http://schemas.microsoft.com/office/drawing/2014/main" id="{CC5278B8-E711-4F13-9249-EC1FD21660EA}"/>
                </a:ext>
              </a:extLst>
            </p:cNvPr>
            <p:cNvSpPr/>
            <p:nvPr/>
          </p:nvSpPr>
          <p:spPr>
            <a:xfrm>
              <a:off x="1084840" y="3091043"/>
              <a:ext cx="300350" cy="28032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Oval 11">
              <a:extLst>
                <a:ext uri="{FF2B5EF4-FFF2-40B4-BE49-F238E27FC236}">
                  <a16:creationId xmlns:a16="http://schemas.microsoft.com/office/drawing/2014/main" id="{769CF699-46C9-422F-9DAA-A029AB73A8FF}"/>
                </a:ext>
              </a:extLst>
            </p:cNvPr>
            <p:cNvSpPr/>
            <p:nvPr/>
          </p:nvSpPr>
          <p:spPr>
            <a:xfrm>
              <a:off x="1893002" y="3092989"/>
              <a:ext cx="300350" cy="280327"/>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a:extLst>
                <a:ext uri="{FF2B5EF4-FFF2-40B4-BE49-F238E27FC236}">
                  <a16:creationId xmlns:a16="http://schemas.microsoft.com/office/drawing/2014/main" id="{9EDABBF7-02BF-4D2D-A828-F8F6D01ED861}"/>
                </a:ext>
              </a:extLst>
            </p:cNvPr>
            <p:cNvSpPr/>
            <p:nvPr/>
          </p:nvSpPr>
          <p:spPr>
            <a:xfrm>
              <a:off x="2651353" y="3089651"/>
              <a:ext cx="300350" cy="280327"/>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Oval 13">
              <a:extLst>
                <a:ext uri="{FF2B5EF4-FFF2-40B4-BE49-F238E27FC236}">
                  <a16:creationId xmlns:a16="http://schemas.microsoft.com/office/drawing/2014/main" id="{A278C89E-4097-4F22-8E35-E4DBB9E44CE2}"/>
                </a:ext>
              </a:extLst>
            </p:cNvPr>
            <p:cNvSpPr/>
            <p:nvPr/>
          </p:nvSpPr>
          <p:spPr>
            <a:xfrm>
              <a:off x="3428397" y="3091043"/>
              <a:ext cx="300350" cy="28032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21" name="Group 20">
              <a:extLst>
                <a:ext uri="{FF2B5EF4-FFF2-40B4-BE49-F238E27FC236}">
                  <a16:creationId xmlns:a16="http://schemas.microsoft.com/office/drawing/2014/main" id="{36B92D42-F00E-45FD-9711-CACA75D9261C}"/>
                </a:ext>
              </a:extLst>
            </p:cNvPr>
            <p:cNvGrpSpPr/>
            <p:nvPr/>
          </p:nvGrpSpPr>
          <p:grpSpPr>
            <a:xfrm>
              <a:off x="890168" y="1441682"/>
              <a:ext cx="3130460" cy="1079612"/>
              <a:chOff x="939985" y="3036876"/>
              <a:chExt cx="3130460" cy="1079612"/>
            </a:xfrm>
          </p:grpSpPr>
          <p:sp>
            <p:nvSpPr>
              <p:cNvPr id="2" name="Rectangle 1">
                <a:extLst>
                  <a:ext uri="{FF2B5EF4-FFF2-40B4-BE49-F238E27FC236}">
                    <a16:creationId xmlns:a16="http://schemas.microsoft.com/office/drawing/2014/main" id="{E2C7FBEA-1C04-4280-81E9-12D089D8D057}"/>
                  </a:ext>
                </a:extLst>
              </p:cNvPr>
              <p:cNvSpPr/>
              <p:nvPr/>
            </p:nvSpPr>
            <p:spPr>
              <a:xfrm>
                <a:off x="2009010" y="3036876"/>
                <a:ext cx="300350" cy="28032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60DBF319-6C93-415A-905B-17EC8FBC5E74}"/>
                  </a:ext>
                </a:extLst>
              </p:cNvPr>
              <p:cNvSpPr/>
              <p:nvPr/>
            </p:nvSpPr>
            <p:spPr>
              <a:xfrm>
                <a:off x="939985" y="3836160"/>
                <a:ext cx="300350" cy="28032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61959940-1AF8-4B1E-902F-E0215FE2618B}"/>
                  </a:ext>
                </a:extLst>
              </p:cNvPr>
              <p:cNvSpPr/>
              <p:nvPr/>
            </p:nvSpPr>
            <p:spPr>
              <a:xfrm>
                <a:off x="1708660" y="3836161"/>
                <a:ext cx="300350" cy="280327"/>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Oval 2">
                <a:extLst>
                  <a:ext uri="{FF2B5EF4-FFF2-40B4-BE49-F238E27FC236}">
                    <a16:creationId xmlns:a16="http://schemas.microsoft.com/office/drawing/2014/main" id="{0E2896D6-479F-4635-A982-C54B2CF5018A}"/>
                  </a:ext>
                </a:extLst>
              </p:cNvPr>
              <p:cNvSpPr/>
              <p:nvPr/>
            </p:nvSpPr>
            <p:spPr>
              <a:xfrm>
                <a:off x="2723177" y="3036876"/>
                <a:ext cx="300350" cy="28032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00D2F1CD-7555-49C2-8160-ACEF8F0FA52D}"/>
                  </a:ext>
                </a:extLst>
              </p:cNvPr>
              <p:cNvSpPr/>
              <p:nvPr/>
            </p:nvSpPr>
            <p:spPr>
              <a:xfrm>
                <a:off x="3022415" y="3836159"/>
                <a:ext cx="300350" cy="28032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Oval 10">
                <a:extLst>
                  <a:ext uri="{FF2B5EF4-FFF2-40B4-BE49-F238E27FC236}">
                    <a16:creationId xmlns:a16="http://schemas.microsoft.com/office/drawing/2014/main" id="{C1064CB4-5F64-468C-9DEB-24BFD26E3631}"/>
                  </a:ext>
                </a:extLst>
              </p:cNvPr>
              <p:cNvSpPr/>
              <p:nvPr/>
            </p:nvSpPr>
            <p:spPr>
              <a:xfrm>
                <a:off x="3770095" y="3836158"/>
                <a:ext cx="300350" cy="280327"/>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5" name="Straight Connector 4">
                <a:extLst>
                  <a:ext uri="{FF2B5EF4-FFF2-40B4-BE49-F238E27FC236}">
                    <a16:creationId xmlns:a16="http://schemas.microsoft.com/office/drawing/2014/main" id="{1B9EF62E-B675-4797-A69B-B5E19BC702CD}"/>
                  </a:ext>
                </a:extLst>
              </p:cNvPr>
              <p:cNvCxnSpPr>
                <a:stCxn id="2" idx="3"/>
                <a:endCxn id="3" idx="2"/>
              </p:cNvCxnSpPr>
              <p:nvPr/>
            </p:nvCxnSpPr>
            <p:spPr>
              <a:xfrm>
                <a:off x="2309360" y="3177040"/>
                <a:ext cx="41381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B19F98E-B97D-4102-A7EB-31D88C4EECDB}"/>
                  </a:ext>
                </a:extLst>
              </p:cNvPr>
              <p:cNvCxnSpPr>
                <a:cxnSpLocks/>
              </p:cNvCxnSpPr>
              <p:nvPr/>
            </p:nvCxnSpPr>
            <p:spPr>
              <a:xfrm>
                <a:off x="1090160" y="3522999"/>
                <a:ext cx="283011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3E6E4C2-E6B0-4FFC-8BB1-B49CFE199E8E}"/>
                  </a:ext>
                </a:extLst>
              </p:cNvPr>
              <p:cNvCxnSpPr>
                <a:cxnSpLocks/>
              </p:cNvCxnSpPr>
              <p:nvPr/>
            </p:nvCxnSpPr>
            <p:spPr>
              <a:xfrm>
                <a:off x="2515156" y="3177039"/>
                <a:ext cx="0" cy="3459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38CF137-7964-4E20-87A5-C236AD289714}"/>
                  </a:ext>
                </a:extLst>
              </p:cNvPr>
              <p:cNvCxnSpPr>
                <a:cxnSpLocks/>
              </p:cNvCxnSpPr>
              <p:nvPr/>
            </p:nvCxnSpPr>
            <p:spPr>
              <a:xfrm>
                <a:off x="1090160" y="3522999"/>
                <a:ext cx="0" cy="313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94A25D7-B615-4285-8DA4-BE49B31DD981}"/>
                  </a:ext>
                </a:extLst>
              </p:cNvPr>
              <p:cNvCxnSpPr>
                <a:cxnSpLocks/>
              </p:cNvCxnSpPr>
              <p:nvPr/>
            </p:nvCxnSpPr>
            <p:spPr>
              <a:xfrm>
                <a:off x="1858835" y="3522998"/>
                <a:ext cx="0" cy="313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9884A6-CD63-4955-BC11-D07B88120AF5}"/>
                  </a:ext>
                </a:extLst>
              </p:cNvPr>
              <p:cNvCxnSpPr>
                <a:cxnSpLocks/>
              </p:cNvCxnSpPr>
              <p:nvPr/>
            </p:nvCxnSpPr>
            <p:spPr>
              <a:xfrm>
                <a:off x="3172590" y="3522997"/>
                <a:ext cx="0" cy="313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70C1D17-90E0-4553-B35D-8EBB1D196F42}"/>
                  </a:ext>
                </a:extLst>
              </p:cNvPr>
              <p:cNvCxnSpPr>
                <a:cxnSpLocks/>
              </p:cNvCxnSpPr>
              <p:nvPr/>
            </p:nvCxnSpPr>
            <p:spPr>
              <a:xfrm>
                <a:off x="3920270" y="3522997"/>
                <a:ext cx="0" cy="313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F195C40D-4C5D-464C-A3AC-3F50B51515CD}"/>
                </a:ext>
              </a:extLst>
            </p:cNvPr>
            <p:cNvSpPr txBox="1"/>
            <p:nvPr/>
          </p:nvSpPr>
          <p:spPr>
            <a:xfrm>
              <a:off x="852598" y="3402807"/>
              <a:ext cx="768192" cy="407900"/>
            </a:xfrm>
            <a:prstGeom prst="rect">
              <a:avLst/>
            </a:prstGeom>
            <a:noFill/>
          </p:spPr>
          <p:txBody>
            <a:bodyPr wrap="square" rtlCol="0">
              <a:spAutoFit/>
            </a:bodyPr>
            <a:lstStyle/>
            <a:p>
              <a:pPr algn="ctr"/>
              <a:r>
                <a:rPr lang="en-US" sz="1467" dirty="0"/>
                <a:t>Affected male</a:t>
              </a:r>
            </a:p>
          </p:txBody>
        </p:sp>
        <p:sp>
          <p:nvSpPr>
            <p:cNvPr id="30" name="TextBox 29">
              <a:extLst>
                <a:ext uri="{FF2B5EF4-FFF2-40B4-BE49-F238E27FC236}">
                  <a16:creationId xmlns:a16="http://schemas.microsoft.com/office/drawing/2014/main" id="{D128EC04-8E65-47CB-BE67-56EBDFA8A52C}"/>
                </a:ext>
              </a:extLst>
            </p:cNvPr>
            <p:cNvSpPr txBox="1"/>
            <p:nvPr/>
          </p:nvSpPr>
          <p:spPr>
            <a:xfrm>
              <a:off x="1662709" y="3404201"/>
              <a:ext cx="768192" cy="407900"/>
            </a:xfrm>
            <a:prstGeom prst="rect">
              <a:avLst/>
            </a:prstGeom>
            <a:noFill/>
          </p:spPr>
          <p:txBody>
            <a:bodyPr wrap="square" rtlCol="0">
              <a:spAutoFit/>
            </a:bodyPr>
            <a:lstStyle/>
            <a:p>
              <a:pPr algn="ctr"/>
              <a:r>
                <a:rPr lang="en-US" sz="1467" dirty="0"/>
                <a:t>Affected female</a:t>
              </a:r>
            </a:p>
          </p:txBody>
        </p:sp>
        <p:sp>
          <p:nvSpPr>
            <p:cNvPr id="31" name="TextBox 30">
              <a:extLst>
                <a:ext uri="{FF2B5EF4-FFF2-40B4-BE49-F238E27FC236}">
                  <a16:creationId xmlns:a16="http://schemas.microsoft.com/office/drawing/2014/main" id="{89992097-C35B-4C34-AF15-81106B3C991F}"/>
                </a:ext>
              </a:extLst>
            </p:cNvPr>
            <p:cNvSpPr txBox="1"/>
            <p:nvPr/>
          </p:nvSpPr>
          <p:spPr>
            <a:xfrm>
              <a:off x="2339285" y="3402807"/>
              <a:ext cx="922261" cy="407900"/>
            </a:xfrm>
            <a:prstGeom prst="rect">
              <a:avLst/>
            </a:prstGeom>
            <a:noFill/>
          </p:spPr>
          <p:txBody>
            <a:bodyPr wrap="square" rtlCol="0">
              <a:spAutoFit/>
            </a:bodyPr>
            <a:lstStyle/>
            <a:p>
              <a:pPr algn="ctr"/>
              <a:r>
                <a:rPr lang="en-US" sz="1467" dirty="0"/>
                <a:t>Unaffected male</a:t>
              </a:r>
            </a:p>
          </p:txBody>
        </p:sp>
        <p:sp>
          <p:nvSpPr>
            <p:cNvPr id="32" name="TextBox 31">
              <a:extLst>
                <a:ext uri="{FF2B5EF4-FFF2-40B4-BE49-F238E27FC236}">
                  <a16:creationId xmlns:a16="http://schemas.microsoft.com/office/drawing/2014/main" id="{B8659922-4BB4-4334-916E-49E0AF25BA2F}"/>
                </a:ext>
              </a:extLst>
            </p:cNvPr>
            <p:cNvSpPr txBox="1"/>
            <p:nvPr/>
          </p:nvSpPr>
          <p:spPr>
            <a:xfrm>
              <a:off x="3118547" y="3402807"/>
              <a:ext cx="922261" cy="407900"/>
            </a:xfrm>
            <a:prstGeom prst="rect">
              <a:avLst/>
            </a:prstGeom>
            <a:noFill/>
          </p:spPr>
          <p:txBody>
            <a:bodyPr wrap="square" rtlCol="0">
              <a:spAutoFit/>
            </a:bodyPr>
            <a:lstStyle/>
            <a:p>
              <a:pPr algn="ctr"/>
              <a:r>
                <a:rPr lang="en-US" sz="1467" dirty="0"/>
                <a:t>Unaffected Female</a:t>
              </a:r>
            </a:p>
          </p:txBody>
        </p:sp>
        <p:sp>
          <p:nvSpPr>
            <p:cNvPr id="24" name="Rectangle 23">
              <a:extLst>
                <a:ext uri="{FF2B5EF4-FFF2-40B4-BE49-F238E27FC236}">
                  <a16:creationId xmlns:a16="http://schemas.microsoft.com/office/drawing/2014/main" id="{3284AF9A-C570-43B5-B70F-7BBB32004BD8}"/>
                </a:ext>
              </a:extLst>
            </p:cNvPr>
            <p:cNvSpPr/>
            <p:nvPr/>
          </p:nvSpPr>
          <p:spPr>
            <a:xfrm>
              <a:off x="845461" y="2661671"/>
              <a:ext cx="3195347" cy="12043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 name="TextBox 33">
              <a:extLst>
                <a:ext uri="{FF2B5EF4-FFF2-40B4-BE49-F238E27FC236}">
                  <a16:creationId xmlns:a16="http://schemas.microsoft.com/office/drawing/2014/main" id="{983C2609-8E72-4C9C-BC4B-0C0D83E9F6C3}"/>
                </a:ext>
              </a:extLst>
            </p:cNvPr>
            <p:cNvSpPr txBox="1"/>
            <p:nvPr/>
          </p:nvSpPr>
          <p:spPr>
            <a:xfrm>
              <a:off x="2046805" y="2692557"/>
              <a:ext cx="768192" cy="238575"/>
            </a:xfrm>
            <a:prstGeom prst="rect">
              <a:avLst/>
            </a:prstGeom>
            <a:noFill/>
          </p:spPr>
          <p:txBody>
            <a:bodyPr wrap="square" rtlCol="0">
              <a:spAutoFit/>
            </a:bodyPr>
            <a:lstStyle/>
            <a:p>
              <a:pPr algn="ctr"/>
              <a:r>
                <a:rPr lang="en-US" sz="1467" dirty="0"/>
                <a:t>KEY</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0"/>
          <p:cNvSpPr txBox="1">
            <a:spLocks noGrp="1"/>
          </p:cNvSpPr>
          <p:nvPr>
            <p:ph type="title"/>
          </p:nvPr>
        </p:nvSpPr>
        <p:spPr>
          <a:xfrm>
            <a:off x="415600" y="421233"/>
            <a:ext cx="11360800" cy="1108400"/>
          </a:xfrm>
          <a:prstGeom prst="rect">
            <a:avLst/>
          </a:prstGeom>
          <a:noFill/>
          <a:ln>
            <a:noFill/>
          </a:ln>
        </p:spPr>
        <p:txBody>
          <a:bodyPr spcFirstLastPara="1" vert="horz" wrap="square" lIns="121900" tIns="121900" rIns="121900" bIns="121900" rtlCol="0" anchor="b" anchorCtr="0">
            <a:normAutofit/>
          </a:bodyPr>
          <a:lstStyle/>
          <a:p>
            <a:pPr lvl="0"/>
            <a:r>
              <a:rPr lang="en-US" dirty="0"/>
              <a:t>Single gene </a:t>
            </a:r>
            <a:r>
              <a:rPr lang="en" dirty="0"/>
              <a:t>traits</a:t>
            </a:r>
            <a:endParaRPr dirty="0"/>
          </a:p>
        </p:txBody>
      </p:sp>
      <p:sp>
        <p:nvSpPr>
          <p:cNvPr id="175" name="Google Shape;175;p20"/>
          <p:cNvSpPr txBox="1">
            <a:spLocks noGrp="1"/>
          </p:cNvSpPr>
          <p:nvPr>
            <p:ph type="body" idx="1"/>
          </p:nvPr>
        </p:nvSpPr>
        <p:spPr>
          <a:xfrm>
            <a:off x="6315310" y="1206341"/>
            <a:ext cx="5727901" cy="4145692"/>
          </a:xfrm>
          <a:prstGeom prst="rect">
            <a:avLst/>
          </a:prstGeom>
          <a:noFill/>
          <a:ln>
            <a:noFill/>
          </a:ln>
        </p:spPr>
        <p:txBody>
          <a:bodyPr spcFirstLastPara="1" vert="horz" wrap="square" lIns="121900" tIns="121900" rIns="121900" bIns="121900" rtlCol="0" anchor="t" anchorCtr="0">
            <a:normAutofit/>
          </a:bodyPr>
          <a:lstStyle/>
          <a:p>
            <a:pPr marL="152396" indent="0">
              <a:buNone/>
            </a:pPr>
            <a:endParaRPr dirty="0"/>
          </a:p>
          <a:p>
            <a:pPr indent="-304792">
              <a:buNone/>
            </a:pPr>
            <a:endParaRPr dirty="0"/>
          </a:p>
          <a:p>
            <a:r>
              <a:rPr lang="en" dirty="0"/>
              <a:t>Sickle cell anemia</a:t>
            </a:r>
            <a:endParaRPr dirty="0"/>
          </a:p>
          <a:p>
            <a:r>
              <a:rPr lang="en" dirty="0"/>
              <a:t>Cystic fibrosis</a:t>
            </a:r>
            <a:endParaRPr dirty="0"/>
          </a:p>
          <a:p>
            <a:r>
              <a:rPr lang="en" dirty="0"/>
              <a:t>Tay-Sachs disease</a:t>
            </a:r>
            <a:endParaRPr dirty="0"/>
          </a:p>
          <a:p>
            <a:pPr lvl="0"/>
            <a:r>
              <a:rPr lang="en-US" dirty="0"/>
              <a:t>Deuteranomaly (Red/green </a:t>
            </a:r>
            <a:r>
              <a:rPr lang="en" dirty="0"/>
              <a:t>color blindness) </a:t>
            </a:r>
            <a:endParaRPr dirty="0"/>
          </a:p>
          <a:p>
            <a:pPr marL="152396" indent="0">
              <a:buNone/>
            </a:pPr>
            <a:endParaRPr dirty="0"/>
          </a:p>
          <a:p>
            <a:pPr indent="-304792">
              <a:buNone/>
            </a:pPr>
            <a:endParaRPr dirty="0"/>
          </a:p>
          <a:p>
            <a:pPr indent="-304792">
              <a:buNone/>
            </a:pPr>
            <a:endParaRPr dirty="0"/>
          </a:p>
        </p:txBody>
      </p:sp>
      <p:sp>
        <p:nvSpPr>
          <p:cNvPr id="176" name="Google Shape;176;p20"/>
          <p:cNvSpPr/>
          <p:nvPr/>
        </p:nvSpPr>
        <p:spPr>
          <a:xfrm>
            <a:off x="5652659" y="2335480"/>
            <a:ext cx="554181" cy="2304253"/>
          </a:xfrm>
          <a:prstGeom prst="leftBrace">
            <a:avLst>
              <a:gd name="adj1" fmla="val 8333"/>
              <a:gd name="adj2" fmla="val 50000"/>
            </a:avLst>
          </a:prstGeom>
          <a:noFill/>
          <a:ln w="19050" cap="flat" cmpd="sng">
            <a:solidFill>
              <a:schemeClr val="dk1"/>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dk1"/>
              </a:solidFill>
              <a:latin typeface="Arial"/>
              <a:ea typeface="Arial"/>
              <a:cs typeface="Arial"/>
              <a:sym typeface="Arial"/>
            </a:endParaRPr>
          </a:p>
        </p:txBody>
      </p:sp>
      <p:sp>
        <p:nvSpPr>
          <p:cNvPr id="177" name="Google Shape;177;p20"/>
          <p:cNvSpPr txBox="1"/>
          <p:nvPr/>
        </p:nvSpPr>
        <p:spPr>
          <a:xfrm>
            <a:off x="539800" y="1741833"/>
            <a:ext cx="4764505" cy="4037491"/>
          </a:xfrm>
          <a:prstGeom prst="rect">
            <a:avLst/>
          </a:prstGeom>
          <a:noFill/>
          <a:ln>
            <a:noFill/>
          </a:ln>
        </p:spPr>
        <p:txBody>
          <a:bodyPr spcFirstLastPara="1" wrap="square" lIns="121900" tIns="121900" rIns="121900" bIns="121900" anchor="t" anchorCtr="0">
            <a:normAutofit/>
          </a:bodyPr>
          <a:lstStyle/>
          <a:p>
            <a:pPr marL="609585" indent="-457189">
              <a:lnSpc>
                <a:spcPct val="115000"/>
              </a:lnSpc>
              <a:buClr>
                <a:schemeClr val="dk1"/>
              </a:buClr>
              <a:buSzPts val="1800"/>
              <a:buFont typeface="Open Sans"/>
              <a:buChar char="●"/>
            </a:pPr>
            <a:r>
              <a:rPr lang="en" sz="2400">
                <a:solidFill>
                  <a:schemeClr val="dk1"/>
                </a:solidFill>
                <a:latin typeface="Open Sans"/>
                <a:ea typeface="Open Sans"/>
                <a:cs typeface="Open Sans"/>
                <a:sym typeface="Open Sans"/>
              </a:rPr>
              <a:t>These are the traits most commonly discussed when learning about genetics. </a:t>
            </a:r>
            <a:endParaRPr sz="2400"/>
          </a:p>
          <a:p>
            <a:pPr marL="609585" indent="-457189">
              <a:lnSpc>
                <a:spcPct val="115000"/>
              </a:lnSpc>
              <a:buClr>
                <a:schemeClr val="dk1"/>
              </a:buClr>
              <a:buSzPts val="1800"/>
              <a:buFont typeface="Open Sans"/>
              <a:buChar char="●"/>
            </a:pPr>
            <a:r>
              <a:rPr lang="en" sz="2400">
                <a:solidFill>
                  <a:schemeClr val="dk1"/>
                </a:solidFill>
                <a:latin typeface="Open Sans"/>
                <a:ea typeface="Open Sans"/>
                <a:cs typeface="Open Sans"/>
                <a:sym typeface="Open Sans"/>
              </a:rPr>
              <a:t>Why?</a:t>
            </a:r>
            <a:endParaRPr sz="2400"/>
          </a:p>
          <a:p>
            <a:pPr marL="1219170" lvl="1" indent="-423323">
              <a:lnSpc>
                <a:spcPct val="115000"/>
              </a:lnSpc>
              <a:buClr>
                <a:schemeClr val="dk1"/>
              </a:buClr>
              <a:buSzPts val="1400"/>
              <a:buFont typeface="Open Sans"/>
              <a:buChar char="○"/>
            </a:pPr>
            <a:r>
              <a:rPr lang="en" sz="1867">
                <a:solidFill>
                  <a:schemeClr val="dk1"/>
                </a:solidFill>
                <a:latin typeface="Open Sans"/>
                <a:ea typeface="Open Sans"/>
                <a:cs typeface="Open Sans"/>
                <a:sym typeface="Open Sans"/>
              </a:rPr>
              <a:t>They are effective ways to learn about patterns of inheritance, because they only involve a single gene.</a:t>
            </a:r>
            <a:endParaRPr sz="2400"/>
          </a:p>
          <a:p>
            <a:pPr marL="152396">
              <a:lnSpc>
                <a:spcPct val="115000"/>
              </a:lnSpc>
              <a:buClr>
                <a:schemeClr val="dk1"/>
              </a:buClr>
              <a:buSzPts val="1800"/>
            </a:pPr>
            <a:endParaRPr sz="2400">
              <a:solidFill>
                <a:schemeClr val="dk1"/>
              </a:solidFill>
              <a:latin typeface="Open Sans"/>
              <a:ea typeface="Open Sans"/>
              <a:cs typeface="Open Sans"/>
              <a:sym typeface="Open Sans"/>
            </a:endParaRPr>
          </a:p>
          <a:p>
            <a:pPr marL="609585" indent="-304792">
              <a:lnSpc>
                <a:spcPct val="115000"/>
              </a:lnSpc>
              <a:buClr>
                <a:schemeClr val="dk1"/>
              </a:buClr>
              <a:buSzPts val="1800"/>
            </a:pPr>
            <a:endParaRPr sz="2400">
              <a:solidFill>
                <a:schemeClr val="dk1"/>
              </a:solidFill>
              <a:latin typeface="Open Sans"/>
              <a:ea typeface="Open Sans"/>
              <a:cs typeface="Open Sans"/>
              <a:sym typeface="Open Sans"/>
            </a:endParaRPr>
          </a:p>
          <a:p>
            <a:pPr marL="609585" indent="-304792">
              <a:lnSpc>
                <a:spcPct val="115000"/>
              </a:lnSpc>
              <a:buClr>
                <a:schemeClr val="dk1"/>
              </a:buClr>
              <a:buSzPts val="1800"/>
            </a:pPr>
            <a:endParaRPr sz="2400">
              <a:solidFill>
                <a:schemeClr val="dk1"/>
              </a:solidFill>
              <a:latin typeface="Open Sans"/>
              <a:ea typeface="Open Sans"/>
              <a:cs typeface="Open Sans"/>
              <a:sym typeface="Open Sans"/>
            </a:endParaRPr>
          </a:p>
        </p:txBody>
      </p:sp>
      <p:sp>
        <p:nvSpPr>
          <p:cNvPr id="178" name="Google Shape;178;p20"/>
          <p:cNvSpPr txBox="1"/>
          <p:nvPr/>
        </p:nvSpPr>
        <p:spPr>
          <a:xfrm>
            <a:off x="4734297" y="6064332"/>
            <a:ext cx="2090057" cy="615499"/>
          </a:xfrm>
          <a:prstGeom prst="rect">
            <a:avLst/>
          </a:prstGeom>
          <a:noFill/>
          <a:ln>
            <a:noFill/>
          </a:ln>
        </p:spPr>
        <p:txBody>
          <a:bodyPr spcFirstLastPara="1" wrap="square" lIns="121900" tIns="60933" rIns="121900" bIns="60933" anchor="t" anchorCtr="0">
            <a:spAutoFit/>
          </a:bodyPr>
          <a:lstStyle/>
          <a:p>
            <a:r>
              <a:rPr lang="en" sz="3200">
                <a:solidFill>
                  <a:srgbClr val="000000"/>
                </a:solidFill>
                <a:latin typeface="Open Sans"/>
                <a:ea typeface="Open Sans"/>
                <a:cs typeface="Open Sans"/>
                <a:sym typeface="Open Sans"/>
              </a:rPr>
              <a:t>BUT……</a:t>
            </a:r>
            <a:endParaRPr sz="3200">
              <a:solidFill>
                <a:srgbClr val="000000"/>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1"/>
          <p:cNvSpPr txBox="1">
            <a:spLocks noGrp="1"/>
          </p:cNvSpPr>
          <p:nvPr>
            <p:ph type="title"/>
          </p:nvPr>
        </p:nvSpPr>
        <p:spPr>
          <a:xfrm>
            <a:off x="415600" y="421233"/>
            <a:ext cx="11360800" cy="1492233"/>
          </a:xfrm>
          <a:prstGeom prst="rect">
            <a:avLst/>
          </a:prstGeom>
          <a:noFill/>
          <a:ln>
            <a:noFill/>
          </a:ln>
        </p:spPr>
        <p:txBody>
          <a:bodyPr spcFirstLastPara="1" vert="horz" wrap="square" lIns="121900" tIns="121900" rIns="121900" bIns="121900" rtlCol="0" anchor="b" anchorCtr="0">
            <a:normAutofit fontScale="90000"/>
          </a:bodyPr>
          <a:lstStyle/>
          <a:p>
            <a:pPr lvl="0"/>
            <a:r>
              <a:rPr lang="en-US" dirty="0"/>
              <a:t>Traits controlled by mutations in a single gene </a:t>
            </a:r>
            <a:r>
              <a:rPr lang="en" b="1" dirty="0"/>
              <a:t>ARE RARE</a:t>
            </a:r>
            <a:r>
              <a:rPr lang="en" dirty="0"/>
              <a:t>!</a:t>
            </a:r>
            <a:endParaRPr dirty="0"/>
          </a:p>
        </p:txBody>
      </p:sp>
      <p:sp>
        <p:nvSpPr>
          <p:cNvPr id="184" name="Google Shape;184;p21"/>
          <p:cNvSpPr txBox="1">
            <a:spLocks noGrp="1"/>
          </p:cNvSpPr>
          <p:nvPr>
            <p:ph type="body" idx="1"/>
          </p:nvPr>
        </p:nvSpPr>
        <p:spPr>
          <a:xfrm>
            <a:off x="415600" y="1903461"/>
            <a:ext cx="11360800" cy="4006273"/>
          </a:xfrm>
          <a:prstGeom prst="rect">
            <a:avLst/>
          </a:prstGeom>
          <a:noFill/>
          <a:ln>
            <a:noFill/>
          </a:ln>
        </p:spPr>
        <p:txBody>
          <a:bodyPr spcFirstLastPara="1" vert="horz" wrap="square" lIns="121900" tIns="121900" rIns="121900" bIns="121900" rtlCol="0" anchor="t" anchorCtr="0">
            <a:normAutofit/>
          </a:bodyPr>
          <a:lstStyle/>
          <a:p>
            <a:r>
              <a:rPr lang="en" dirty="0"/>
              <a:t>Traits controlled by a single gene are the small minority!</a:t>
            </a:r>
            <a:endParaRPr dirty="0"/>
          </a:p>
          <a:p>
            <a:pPr lvl="1"/>
            <a:r>
              <a:rPr lang="en" sz="2800" dirty="0"/>
              <a:t>Not just in humans, but all organisms.</a:t>
            </a:r>
            <a:endParaRPr sz="2800" dirty="0"/>
          </a:p>
          <a:p>
            <a:pPr marL="795847" lvl="1" indent="0">
              <a:buNone/>
            </a:pPr>
            <a:endParaRPr sz="2800" dirty="0"/>
          </a:p>
          <a:p>
            <a:r>
              <a:rPr lang="en" dirty="0"/>
              <a:t>Genetics is complex and multifactorial! </a:t>
            </a:r>
            <a:endParaRPr dirty="0"/>
          </a:p>
          <a:p>
            <a:pPr lvl="1"/>
            <a:r>
              <a:rPr lang="en" sz="2800" dirty="0"/>
              <a:t>Phenotypes are affected by many genes and environmental variation.</a:t>
            </a:r>
            <a:endParaRPr sz="2800" dirty="0"/>
          </a:p>
          <a:p>
            <a:pPr lvl="1"/>
            <a:r>
              <a:rPr lang="en" sz="2800" dirty="0"/>
              <a:t>Let’s learn more about this….</a:t>
            </a:r>
            <a:endParaRP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038807-BBAC-C763-09E4-5DD236B63A26}"/>
              </a:ext>
            </a:extLst>
          </p:cNvPr>
          <p:cNvPicPr>
            <a:picLocks noChangeAspect="1"/>
          </p:cNvPicPr>
          <p:nvPr/>
        </p:nvPicPr>
        <p:blipFill>
          <a:blip r:embed="rId3"/>
          <a:stretch>
            <a:fillRect/>
          </a:stretch>
        </p:blipFill>
        <p:spPr>
          <a:xfrm>
            <a:off x="1729882" y="3429000"/>
            <a:ext cx="8732237" cy="3180522"/>
          </a:xfrm>
          <a:prstGeom prst="rect">
            <a:avLst/>
          </a:prstGeom>
        </p:spPr>
      </p:pic>
      <p:sp>
        <p:nvSpPr>
          <p:cNvPr id="5" name="TextBox 4">
            <a:extLst>
              <a:ext uri="{FF2B5EF4-FFF2-40B4-BE49-F238E27FC236}">
                <a16:creationId xmlns:a16="http://schemas.microsoft.com/office/drawing/2014/main" id="{F6CCD390-B28F-C141-9360-927B16531900}"/>
              </a:ext>
            </a:extLst>
          </p:cNvPr>
          <p:cNvSpPr txBox="1"/>
          <p:nvPr/>
        </p:nvSpPr>
        <p:spPr>
          <a:xfrm>
            <a:off x="363460" y="423876"/>
            <a:ext cx="11465080" cy="4401205"/>
          </a:xfrm>
          <a:prstGeom prst="rect">
            <a:avLst/>
          </a:prstGeom>
          <a:noFill/>
        </p:spPr>
        <p:txBody>
          <a:bodyPr wrap="square" rtlCol="0">
            <a:spAutoFit/>
          </a:bodyPr>
          <a:lstStyle/>
          <a:p>
            <a:r>
              <a:rPr lang="en-US" sz="3600" dirty="0"/>
              <a:t>We teach Mendelian genetics throughout K-12, in undergraduate biology, and in medical school.  </a:t>
            </a:r>
          </a:p>
          <a:p>
            <a:endParaRPr lang="en-US" sz="3600" dirty="0"/>
          </a:p>
          <a:p>
            <a:r>
              <a:rPr lang="en-US" sz="3600" dirty="0"/>
              <a:t>These same curricula routinely use racial language to discuss differences among people.</a:t>
            </a:r>
          </a:p>
          <a:p>
            <a:endParaRPr lang="en-US" sz="3600" dirty="0"/>
          </a:p>
          <a:p>
            <a:pPr lvl="1"/>
            <a:endParaRPr lang="en-US" sz="3600" dirty="0"/>
          </a:p>
          <a:p>
            <a:endParaRPr lang="en-US" sz="2800" dirty="0"/>
          </a:p>
        </p:txBody>
      </p:sp>
    </p:spTree>
    <p:extLst>
      <p:ext uri="{BB962C8B-B14F-4D97-AF65-F5344CB8AC3E}">
        <p14:creationId xmlns:p14="http://schemas.microsoft.com/office/powerpoint/2010/main" val="595205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D85FB-AAA6-4EA8-3B5C-2B5B3D5398F7}"/>
              </a:ext>
            </a:extLst>
          </p:cNvPr>
          <p:cNvSpPr>
            <a:spLocks noGrp="1"/>
          </p:cNvSpPr>
          <p:nvPr>
            <p:ph type="title"/>
          </p:nvPr>
        </p:nvSpPr>
        <p:spPr>
          <a:xfrm>
            <a:off x="504092" y="365125"/>
            <a:ext cx="11303594" cy="1325563"/>
          </a:xfrm>
        </p:spPr>
        <p:txBody>
          <a:bodyPr>
            <a:normAutofit/>
          </a:bodyPr>
          <a:lstStyle/>
          <a:p>
            <a:pPr marL="0" indent="0" algn="ctr">
              <a:buNone/>
            </a:pPr>
            <a:r>
              <a:rPr lang="en-US" altLang="en-US" dirty="0">
                <a:solidFill>
                  <a:schemeClr val="tx2"/>
                </a:solidFill>
                <a:ea typeface="ＭＳ Ｐゴシック" panose="020B0600070205080204" pitchFamily="34" charset="-128"/>
              </a:rPr>
              <a:t>Even Mendelian traits are not so simple</a:t>
            </a:r>
          </a:p>
        </p:txBody>
      </p:sp>
      <p:sp>
        <p:nvSpPr>
          <p:cNvPr id="4" name="Rectangle 3">
            <a:extLst>
              <a:ext uri="{FF2B5EF4-FFF2-40B4-BE49-F238E27FC236}">
                <a16:creationId xmlns:a16="http://schemas.microsoft.com/office/drawing/2014/main" id="{BCD15D53-066D-22A7-43A5-920F55719455}"/>
              </a:ext>
            </a:extLst>
          </p:cNvPr>
          <p:cNvSpPr txBox="1">
            <a:spLocks noChangeArrowheads="1"/>
          </p:cNvSpPr>
          <p:nvPr/>
        </p:nvSpPr>
        <p:spPr>
          <a:xfrm>
            <a:off x="621323" y="1793631"/>
            <a:ext cx="11186363" cy="4626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solidFill>
                  <a:schemeClr val="tx2"/>
                </a:solidFill>
                <a:ea typeface="ＭＳ Ｐゴシック" panose="020B0600070205080204" pitchFamily="34" charset="-128"/>
              </a:rPr>
              <a:t>Pea color and shape</a:t>
            </a:r>
          </a:p>
          <a:p>
            <a:r>
              <a:rPr lang="en-US" altLang="en-US" dirty="0">
                <a:solidFill>
                  <a:schemeClr val="tx2"/>
                </a:solidFill>
                <a:ea typeface="ＭＳ Ｐゴシック" panose="020B0600070205080204" pitchFamily="34" charset="-128"/>
              </a:rPr>
              <a:t>Medical examples</a:t>
            </a:r>
          </a:p>
          <a:p>
            <a:endParaRPr lang="en-US" altLang="en-US" dirty="0">
              <a:solidFill>
                <a:schemeClr val="tx2"/>
              </a:solidFill>
              <a:ea typeface="ＭＳ Ｐゴシック" panose="020B0600070205080204" pitchFamily="34" charset="-128"/>
            </a:endParaRPr>
          </a:p>
          <a:p>
            <a:r>
              <a:rPr lang="en-US" altLang="en-US" dirty="0">
                <a:solidFill>
                  <a:schemeClr val="tx2"/>
                </a:solidFill>
                <a:ea typeface="ＭＳ Ｐゴシック" panose="020B0600070205080204" pitchFamily="34" charset="-128"/>
              </a:rPr>
              <a:t>Even these relatively simple examples show variable expressivity and less than 100% penetrance</a:t>
            </a:r>
          </a:p>
          <a:p>
            <a:r>
              <a:rPr lang="en-US" altLang="en-US" dirty="0">
                <a:solidFill>
                  <a:schemeClr val="tx2"/>
                </a:solidFill>
                <a:ea typeface="ＭＳ Ｐゴシック" panose="020B0600070205080204" pitchFamily="34" charset="-128"/>
              </a:rPr>
              <a:t>Variable expressivity and incomplete penetrance happen because </a:t>
            </a:r>
          </a:p>
          <a:p>
            <a:pPr lvl="1"/>
            <a:r>
              <a:rPr lang="en-US" altLang="en-US" sz="2800" dirty="0">
                <a:solidFill>
                  <a:schemeClr val="tx2"/>
                </a:solidFill>
                <a:ea typeface="ＭＳ Ｐゴシック" panose="020B0600070205080204" pitchFamily="34" charset="-128"/>
              </a:rPr>
              <a:t>multiple DNA sequences influence a trait</a:t>
            </a:r>
          </a:p>
          <a:p>
            <a:pPr lvl="1"/>
            <a:r>
              <a:rPr lang="en-US" altLang="en-US" sz="2800" dirty="0">
                <a:solidFill>
                  <a:schemeClr val="tx2"/>
                </a:solidFill>
                <a:ea typeface="ＭＳ Ｐゴシック" panose="020B0600070205080204" pitchFamily="34" charset="-128"/>
              </a:rPr>
              <a:t>traits are influenced by the environment</a:t>
            </a: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p:txBody>
      </p:sp>
    </p:spTree>
    <p:extLst>
      <p:ext uri="{BB962C8B-B14F-4D97-AF65-F5344CB8AC3E}">
        <p14:creationId xmlns:p14="http://schemas.microsoft.com/office/powerpoint/2010/main" val="1202305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8"/>
          <p:cNvSpPr txBox="1">
            <a:spLocks noGrp="1"/>
          </p:cNvSpPr>
          <p:nvPr>
            <p:ph type="title"/>
          </p:nvPr>
        </p:nvSpPr>
        <p:spPr>
          <a:xfrm>
            <a:off x="415600" y="421233"/>
            <a:ext cx="11360800" cy="1108400"/>
          </a:xfrm>
          <a:prstGeom prst="rect">
            <a:avLst/>
          </a:prstGeom>
          <a:noFill/>
          <a:ln>
            <a:noFill/>
          </a:ln>
        </p:spPr>
        <p:txBody>
          <a:bodyPr spcFirstLastPara="1" vert="horz" wrap="square" lIns="121900" tIns="121900" rIns="121900" bIns="121900" rtlCol="0" anchor="b" anchorCtr="0">
            <a:normAutofit/>
          </a:bodyPr>
          <a:lstStyle/>
          <a:p>
            <a:r>
              <a:rPr lang="en" dirty="0"/>
              <a:t>Mendel’s peas</a:t>
            </a:r>
            <a:endParaRPr dirty="0"/>
          </a:p>
        </p:txBody>
      </p:sp>
      <p:grpSp>
        <p:nvGrpSpPr>
          <p:cNvPr id="8" name="Group 7">
            <a:extLst>
              <a:ext uri="{FF2B5EF4-FFF2-40B4-BE49-F238E27FC236}">
                <a16:creationId xmlns:a16="http://schemas.microsoft.com/office/drawing/2014/main" id="{15F6E90E-7896-4292-A287-905FFA68FB05}"/>
              </a:ext>
            </a:extLst>
          </p:cNvPr>
          <p:cNvGrpSpPr/>
          <p:nvPr/>
        </p:nvGrpSpPr>
        <p:grpSpPr>
          <a:xfrm>
            <a:off x="5529962" y="975433"/>
            <a:ext cx="5771400" cy="5315469"/>
            <a:chOff x="4102931" y="193512"/>
            <a:chExt cx="4328550" cy="3986602"/>
          </a:xfrm>
        </p:grpSpPr>
        <p:sp>
          <p:nvSpPr>
            <p:cNvPr id="2" name="Rectangle 1">
              <a:extLst>
                <a:ext uri="{FF2B5EF4-FFF2-40B4-BE49-F238E27FC236}">
                  <a16:creationId xmlns:a16="http://schemas.microsoft.com/office/drawing/2014/main" id="{73BED471-2100-4381-819B-035798124EDE}"/>
                </a:ext>
              </a:extLst>
            </p:cNvPr>
            <p:cNvSpPr/>
            <p:nvPr/>
          </p:nvSpPr>
          <p:spPr>
            <a:xfrm>
              <a:off x="4940135" y="1045029"/>
              <a:ext cx="3491346" cy="31350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4" name="Straight Connector 3">
              <a:extLst>
                <a:ext uri="{FF2B5EF4-FFF2-40B4-BE49-F238E27FC236}">
                  <a16:creationId xmlns:a16="http://schemas.microsoft.com/office/drawing/2014/main" id="{D7CAA4A4-FDA5-4C7C-87CB-EC036C967637}"/>
                </a:ext>
              </a:extLst>
            </p:cNvPr>
            <p:cNvCxnSpPr>
              <a:stCxn id="2" idx="1"/>
              <a:endCxn id="2" idx="3"/>
            </p:cNvCxnSpPr>
            <p:nvPr/>
          </p:nvCxnSpPr>
          <p:spPr>
            <a:xfrm>
              <a:off x="4940135" y="2612572"/>
              <a:ext cx="349134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53DDD48-AF4D-4ADA-AF6E-B93388F4D2C4}"/>
                </a:ext>
              </a:extLst>
            </p:cNvPr>
            <p:cNvCxnSpPr>
              <a:stCxn id="2" idx="0"/>
              <a:endCxn id="2" idx="2"/>
            </p:cNvCxnSpPr>
            <p:nvPr/>
          </p:nvCxnSpPr>
          <p:spPr>
            <a:xfrm>
              <a:off x="6685808" y="1045029"/>
              <a:ext cx="0" cy="3135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BC8B3C5-F844-4C8E-9C0A-B5814F9E2783}"/>
                </a:ext>
              </a:extLst>
            </p:cNvPr>
            <p:cNvSpPr txBox="1"/>
            <p:nvPr/>
          </p:nvSpPr>
          <p:spPr>
            <a:xfrm>
              <a:off x="5228085" y="1416898"/>
              <a:ext cx="1140027" cy="807914"/>
            </a:xfrm>
            <a:prstGeom prst="rect">
              <a:avLst/>
            </a:prstGeom>
            <a:noFill/>
          </p:spPr>
          <p:txBody>
            <a:bodyPr wrap="square" rtlCol="0">
              <a:spAutoFit/>
            </a:bodyPr>
            <a:lstStyle/>
            <a:p>
              <a:pPr algn="ctr"/>
              <a:r>
                <a:rPr lang="en-US" sz="6400" dirty="0">
                  <a:solidFill>
                    <a:srgbClr val="FFC000"/>
                  </a:solidFill>
                </a:rPr>
                <a:t>YY</a:t>
              </a:r>
            </a:p>
          </p:txBody>
        </p:sp>
        <p:sp>
          <p:nvSpPr>
            <p:cNvPr id="10" name="TextBox 9">
              <a:extLst>
                <a:ext uri="{FF2B5EF4-FFF2-40B4-BE49-F238E27FC236}">
                  <a16:creationId xmlns:a16="http://schemas.microsoft.com/office/drawing/2014/main" id="{AC0DF586-E5DC-408E-A2FA-D3CC6E127692}"/>
                </a:ext>
              </a:extLst>
            </p:cNvPr>
            <p:cNvSpPr txBox="1"/>
            <p:nvPr/>
          </p:nvSpPr>
          <p:spPr>
            <a:xfrm>
              <a:off x="7019282" y="1414921"/>
              <a:ext cx="1140027" cy="807914"/>
            </a:xfrm>
            <a:prstGeom prst="rect">
              <a:avLst/>
            </a:prstGeom>
            <a:noFill/>
          </p:spPr>
          <p:txBody>
            <a:bodyPr wrap="square" rtlCol="0">
              <a:spAutoFit/>
            </a:bodyPr>
            <a:lstStyle/>
            <a:p>
              <a:pPr algn="ctr"/>
              <a:r>
                <a:rPr lang="en-US" sz="6400" dirty="0" err="1">
                  <a:solidFill>
                    <a:srgbClr val="FFC000"/>
                  </a:solidFill>
                </a:rPr>
                <a:t>Y</a:t>
              </a:r>
              <a:r>
                <a:rPr lang="en-US" sz="6400" dirty="0" err="1">
                  <a:solidFill>
                    <a:srgbClr val="00B050"/>
                  </a:solidFill>
                </a:rPr>
                <a:t>y</a:t>
              </a:r>
              <a:endParaRPr lang="en-US" sz="6400" dirty="0">
                <a:solidFill>
                  <a:srgbClr val="FFC000"/>
                </a:solidFill>
              </a:endParaRPr>
            </a:p>
          </p:txBody>
        </p:sp>
        <p:sp>
          <p:nvSpPr>
            <p:cNvPr id="11" name="TextBox 10">
              <a:extLst>
                <a:ext uri="{FF2B5EF4-FFF2-40B4-BE49-F238E27FC236}">
                  <a16:creationId xmlns:a16="http://schemas.microsoft.com/office/drawing/2014/main" id="{96DD80AE-9D0E-436A-81E4-C0C139F0C597}"/>
                </a:ext>
              </a:extLst>
            </p:cNvPr>
            <p:cNvSpPr txBox="1"/>
            <p:nvPr/>
          </p:nvSpPr>
          <p:spPr>
            <a:xfrm>
              <a:off x="5249858" y="2946840"/>
              <a:ext cx="1140027" cy="807914"/>
            </a:xfrm>
            <a:prstGeom prst="rect">
              <a:avLst/>
            </a:prstGeom>
            <a:noFill/>
          </p:spPr>
          <p:txBody>
            <a:bodyPr wrap="square" rtlCol="0">
              <a:spAutoFit/>
            </a:bodyPr>
            <a:lstStyle/>
            <a:p>
              <a:pPr algn="ctr"/>
              <a:r>
                <a:rPr lang="en-US" sz="6400" dirty="0" err="1">
                  <a:solidFill>
                    <a:srgbClr val="FFC000"/>
                  </a:solidFill>
                </a:rPr>
                <a:t>Y</a:t>
              </a:r>
              <a:r>
                <a:rPr lang="en-US" sz="6400" dirty="0" err="1">
                  <a:solidFill>
                    <a:srgbClr val="00B050"/>
                  </a:solidFill>
                </a:rPr>
                <a:t>y</a:t>
              </a:r>
              <a:endParaRPr lang="en-US" sz="6400" dirty="0">
                <a:solidFill>
                  <a:srgbClr val="FFC000"/>
                </a:solidFill>
              </a:endParaRPr>
            </a:p>
          </p:txBody>
        </p:sp>
        <p:sp>
          <p:nvSpPr>
            <p:cNvPr id="12" name="TextBox 11">
              <a:extLst>
                <a:ext uri="{FF2B5EF4-FFF2-40B4-BE49-F238E27FC236}">
                  <a16:creationId xmlns:a16="http://schemas.microsoft.com/office/drawing/2014/main" id="{5B2A290C-D905-44DC-BC60-7FCF1AD5ABF5}"/>
                </a:ext>
              </a:extLst>
            </p:cNvPr>
            <p:cNvSpPr txBox="1"/>
            <p:nvPr/>
          </p:nvSpPr>
          <p:spPr>
            <a:xfrm>
              <a:off x="7017303" y="2932986"/>
              <a:ext cx="1140027" cy="807914"/>
            </a:xfrm>
            <a:prstGeom prst="rect">
              <a:avLst/>
            </a:prstGeom>
            <a:noFill/>
          </p:spPr>
          <p:txBody>
            <a:bodyPr wrap="square" rtlCol="0">
              <a:spAutoFit/>
            </a:bodyPr>
            <a:lstStyle/>
            <a:p>
              <a:pPr algn="ctr"/>
              <a:r>
                <a:rPr lang="en-US" sz="6400" dirty="0" err="1">
                  <a:solidFill>
                    <a:srgbClr val="00B050"/>
                  </a:solidFill>
                </a:rPr>
                <a:t>yy</a:t>
              </a:r>
              <a:endParaRPr lang="en-US" sz="6400" dirty="0">
                <a:solidFill>
                  <a:srgbClr val="FFC000"/>
                </a:solidFill>
              </a:endParaRPr>
            </a:p>
          </p:txBody>
        </p:sp>
        <p:sp>
          <p:nvSpPr>
            <p:cNvPr id="13" name="TextBox 12">
              <a:extLst>
                <a:ext uri="{FF2B5EF4-FFF2-40B4-BE49-F238E27FC236}">
                  <a16:creationId xmlns:a16="http://schemas.microsoft.com/office/drawing/2014/main" id="{41CD220F-AD75-4887-BF3F-51DFADF9B727}"/>
                </a:ext>
              </a:extLst>
            </p:cNvPr>
            <p:cNvSpPr txBox="1"/>
            <p:nvPr/>
          </p:nvSpPr>
          <p:spPr>
            <a:xfrm>
              <a:off x="4102931" y="1424226"/>
              <a:ext cx="1140027" cy="807914"/>
            </a:xfrm>
            <a:prstGeom prst="rect">
              <a:avLst/>
            </a:prstGeom>
            <a:noFill/>
          </p:spPr>
          <p:txBody>
            <a:bodyPr wrap="square" rtlCol="0">
              <a:spAutoFit/>
            </a:bodyPr>
            <a:lstStyle/>
            <a:p>
              <a:pPr algn="ctr"/>
              <a:r>
                <a:rPr lang="en-US" sz="6400" dirty="0">
                  <a:solidFill>
                    <a:srgbClr val="FFC000"/>
                  </a:solidFill>
                </a:rPr>
                <a:t>Y</a:t>
              </a:r>
            </a:p>
          </p:txBody>
        </p:sp>
        <p:sp>
          <p:nvSpPr>
            <p:cNvPr id="14" name="TextBox 13">
              <a:extLst>
                <a:ext uri="{FF2B5EF4-FFF2-40B4-BE49-F238E27FC236}">
                  <a16:creationId xmlns:a16="http://schemas.microsoft.com/office/drawing/2014/main" id="{F5F2113D-F9EB-4EFF-9C14-0D4E608BAA92}"/>
                </a:ext>
              </a:extLst>
            </p:cNvPr>
            <p:cNvSpPr txBox="1"/>
            <p:nvPr/>
          </p:nvSpPr>
          <p:spPr>
            <a:xfrm>
              <a:off x="5249858" y="193513"/>
              <a:ext cx="1140027" cy="807914"/>
            </a:xfrm>
            <a:prstGeom prst="rect">
              <a:avLst/>
            </a:prstGeom>
            <a:noFill/>
          </p:spPr>
          <p:txBody>
            <a:bodyPr wrap="square" rtlCol="0">
              <a:spAutoFit/>
            </a:bodyPr>
            <a:lstStyle/>
            <a:p>
              <a:pPr algn="ctr"/>
              <a:r>
                <a:rPr lang="en-US" sz="6400" dirty="0">
                  <a:solidFill>
                    <a:srgbClr val="FFC000"/>
                  </a:solidFill>
                </a:rPr>
                <a:t>Y</a:t>
              </a:r>
            </a:p>
          </p:txBody>
        </p:sp>
        <p:sp>
          <p:nvSpPr>
            <p:cNvPr id="15" name="TextBox 14">
              <a:extLst>
                <a:ext uri="{FF2B5EF4-FFF2-40B4-BE49-F238E27FC236}">
                  <a16:creationId xmlns:a16="http://schemas.microsoft.com/office/drawing/2014/main" id="{9EE7EC8B-08DC-41B4-A03B-11800E50B3FC}"/>
                </a:ext>
              </a:extLst>
            </p:cNvPr>
            <p:cNvSpPr txBox="1"/>
            <p:nvPr/>
          </p:nvSpPr>
          <p:spPr>
            <a:xfrm>
              <a:off x="7017302" y="193512"/>
              <a:ext cx="1140027" cy="807914"/>
            </a:xfrm>
            <a:prstGeom prst="rect">
              <a:avLst/>
            </a:prstGeom>
            <a:noFill/>
          </p:spPr>
          <p:txBody>
            <a:bodyPr wrap="square" rtlCol="0">
              <a:spAutoFit/>
            </a:bodyPr>
            <a:lstStyle/>
            <a:p>
              <a:pPr algn="ctr"/>
              <a:r>
                <a:rPr lang="en-US" sz="6400" dirty="0">
                  <a:solidFill>
                    <a:srgbClr val="00B050"/>
                  </a:solidFill>
                </a:rPr>
                <a:t>y</a:t>
              </a:r>
              <a:endParaRPr lang="en-US" sz="6400" dirty="0">
                <a:solidFill>
                  <a:srgbClr val="FFC000"/>
                </a:solidFill>
              </a:endParaRPr>
            </a:p>
          </p:txBody>
        </p:sp>
      </p:grpSp>
      <p:sp>
        <p:nvSpPr>
          <p:cNvPr id="3" name="Rectangle 2">
            <a:extLst>
              <a:ext uri="{FF2B5EF4-FFF2-40B4-BE49-F238E27FC236}">
                <a16:creationId xmlns:a16="http://schemas.microsoft.com/office/drawing/2014/main" id="{1A83255A-6857-4070-A47F-03222705A0C4}"/>
              </a:ext>
            </a:extLst>
          </p:cNvPr>
          <p:cNvSpPr/>
          <p:nvPr/>
        </p:nvSpPr>
        <p:spPr>
          <a:xfrm>
            <a:off x="723216" y="1593639"/>
            <a:ext cx="2364878" cy="913199"/>
          </a:xfrm>
          <a:prstGeom prst="rect">
            <a:avLst/>
          </a:prstGeom>
        </p:spPr>
        <p:txBody>
          <a:bodyPr wrap="none">
            <a:spAutoFit/>
          </a:bodyPr>
          <a:lstStyle/>
          <a:p>
            <a:pPr marL="457189" indent="-457189">
              <a:buFont typeface="Arial" panose="020B0604020202020204" pitchFamily="34" charset="0"/>
              <a:buChar char="•"/>
            </a:pPr>
            <a:r>
              <a:rPr lang="en-US" sz="2667" dirty="0">
                <a:latin typeface="Open Sans" panose="020B0604020202020204" charset="0"/>
                <a:ea typeface="Open Sans" panose="020B0604020202020204" charset="0"/>
                <a:cs typeface="Open Sans" panose="020B0604020202020204" charset="0"/>
              </a:rPr>
              <a:t>Yellow or Y</a:t>
            </a:r>
          </a:p>
          <a:p>
            <a:pPr marL="457189" indent="-457189">
              <a:buFont typeface="Arial" panose="020B0604020202020204" pitchFamily="34" charset="0"/>
              <a:buChar char="•"/>
            </a:pPr>
            <a:r>
              <a:rPr lang="en" sz="2667" dirty="0">
                <a:latin typeface="Open Sans" panose="020B0604020202020204" charset="0"/>
                <a:ea typeface="Open Sans" panose="020B0604020202020204" charset="0"/>
                <a:cs typeface="Open Sans" panose="020B0604020202020204" charset="0"/>
              </a:rPr>
              <a:t>Green or </a:t>
            </a:r>
            <a:r>
              <a:rPr lang="en-US" sz="2667" dirty="0">
                <a:latin typeface="Open Sans" panose="020B0604020202020204" charset="0"/>
                <a:ea typeface="Open Sans" panose="020B0604020202020204" charset="0"/>
                <a:cs typeface="Open Sans" panose="020B0604020202020204" charset="0"/>
              </a:rPr>
              <a:t>y</a:t>
            </a:r>
          </a:p>
        </p:txBody>
      </p:sp>
      <p:sp>
        <p:nvSpPr>
          <p:cNvPr id="17" name="TextBox 16">
            <a:extLst>
              <a:ext uri="{FF2B5EF4-FFF2-40B4-BE49-F238E27FC236}">
                <a16:creationId xmlns:a16="http://schemas.microsoft.com/office/drawing/2014/main" id="{D5DBF394-1E5D-4239-ACD6-7D6D1B63712A}"/>
              </a:ext>
            </a:extLst>
          </p:cNvPr>
          <p:cNvSpPr txBox="1"/>
          <p:nvPr/>
        </p:nvSpPr>
        <p:spPr>
          <a:xfrm>
            <a:off x="4197129" y="4488207"/>
            <a:ext cx="1520036" cy="1077218"/>
          </a:xfrm>
          <a:prstGeom prst="rect">
            <a:avLst/>
          </a:prstGeom>
          <a:noFill/>
        </p:spPr>
        <p:txBody>
          <a:bodyPr wrap="square" rtlCol="0">
            <a:spAutoFit/>
          </a:bodyPr>
          <a:lstStyle/>
          <a:p>
            <a:pPr algn="ctr"/>
            <a:r>
              <a:rPr lang="en-US" sz="6400" dirty="0">
                <a:solidFill>
                  <a:srgbClr val="00B050"/>
                </a:solidFill>
              </a:rPr>
              <a:t>y</a:t>
            </a:r>
            <a:endParaRPr lang="en-US" sz="6400" dirty="0">
              <a:solidFill>
                <a:srgbClr val="FFC000"/>
              </a:solidFill>
            </a:endParaRPr>
          </a:p>
        </p:txBody>
      </p:sp>
      <p:sp>
        <p:nvSpPr>
          <p:cNvPr id="5" name="TextBox 4">
            <a:extLst>
              <a:ext uri="{FF2B5EF4-FFF2-40B4-BE49-F238E27FC236}">
                <a16:creationId xmlns:a16="http://schemas.microsoft.com/office/drawing/2014/main" id="{68DE00E4-4F76-874F-C484-667467AFC218}"/>
              </a:ext>
            </a:extLst>
          </p:cNvPr>
          <p:cNvSpPr txBox="1"/>
          <p:nvPr/>
        </p:nvSpPr>
        <p:spPr>
          <a:xfrm>
            <a:off x="10427060" y="6444258"/>
            <a:ext cx="1539845" cy="307777"/>
          </a:xfrm>
          <a:prstGeom prst="rect">
            <a:avLst/>
          </a:prstGeom>
          <a:noFill/>
        </p:spPr>
        <p:txBody>
          <a:bodyPr wrap="none" rtlCol="0">
            <a:spAutoFit/>
          </a:bodyPr>
          <a:lstStyle/>
          <a:p>
            <a:r>
              <a:rPr lang="en-US" sz="1400" dirty="0"/>
              <a:t>Schmidt et al 2023</a:t>
            </a:r>
          </a:p>
        </p:txBody>
      </p:sp>
      <p:pic>
        <p:nvPicPr>
          <p:cNvPr id="9" name="Picture 8">
            <a:extLst>
              <a:ext uri="{FF2B5EF4-FFF2-40B4-BE49-F238E27FC236}">
                <a16:creationId xmlns:a16="http://schemas.microsoft.com/office/drawing/2014/main" id="{2EF6B1E7-9FEA-89BB-04B5-3BA82E7E64AE}"/>
              </a:ext>
            </a:extLst>
          </p:cNvPr>
          <p:cNvPicPr/>
          <p:nvPr/>
        </p:nvPicPr>
        <p:blipFill>
          <a:blip r:embed="rId3"/>
          <a:stretch>
            <a:fillRect/>
          </a:stretch>
        </p:blipFill>
        <p:spPr>
          <a:xfrm>
            <a:off x="917007" y="2739215"/>
            <a:ext cx="2990850" cy="322389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ec06680d3e_0_27"/>
          <p:cNvSpPr txBox="1">
            <a:spLocks noGrp="1"/>
          </p:cNvSpPr>
          <p:nvPr>
            <p:ph type="title"/>
          </p:nvPr>
        </p:nvSpPr>
        <p:spPr>
          <a:xfrm>
            <a:off x="415600" y="421233"/>
            <a:ext cx="11360800" cy="1108400"/>
          </a:xfrm>
          <a:prstGeom prst="rect">
            <a:avLst/>
          </a:prstGeom>
          <a:noFill/>
          <a:ln>
            <a:noFill/>
          </a:ln>
        </p:spPr>
        <p:txBody>
          <a:bodyPr spcFirstLastPara="1" vert="horz" wrap="square" lIns="121900" tIns="121900" rIns="121900" bIns="121900" rtlCol="0" anchor="b" anchorCtr="0">
            <a:normAutofit/>
          </a:bodyPr>
          <a:lstStyle/>
          <a:p>
            <a:pPr lvl="0"/>
            <a:r>
              <a:rPr lang="en-US" dirty="0"/>
              <a:t>Pea seeds from 1901</a:t>
            </a:r>
            <a:endParaRPr dirty="0"/>
          </a:p>
        </p:txBody>
      </p:sp>
      <p:sp>
        <p:nvSpPr>
          <p:cNvPr id="139" name="Google Shape;139;gec06680d3e_0_27"/>
          <p:cNvSpPr txBox="1">
            <a:spLocks noGrp="1"/>
          </p:cNvSpPr>
          <p:nvPr>
            <p:ph type="body" idx="1"/>
          </p:nvPr>
        </p:nvSpPr>
        <p:spPr>
          <a:xfrm>
            <a:off x="415601" y="1633633"/>
            <a:ext cx="5284556" cy="4472000"/>
          </a:xfrm>
          <a:prstGeom prst="rect">
            <a:avLst/>
          </a:prstGeom>
          <a:noFill/>
          <a:ln>
            <a:noFill/>
          </a:ln>
        </p:spPr>
        <p:txBody>
          <a:bodyPr spcFirstLastPara="1" vert="horz" wrap="square" lIns="121900" tIns="121900" rIns="121900" bIns="121900" rtlCol="0" anchor="t" anchorCtr="0">
            <a:normAutofit/>
          </a:bodyPr>
          <a:lstStyle/>
          <a:p>
            <a:pPr marL="0" indent="0">
              <a:buNone/>
            </a:pPr>
            <a:r>
              <a:rPr lang="en" dirty="0"/>
              <a:t>What differences do you see among these peas? -- </a:t>
            </a:r>
            <a:r>
              <a:rPr lang="en" i="1" dirty="0"/>
              <a:t>how do they differ from the cartoon on the previous slide?</a:t>
            </a:r>
            <a:endParaRPr dirty="0"/>
          </a:p>
        </p:txBody>
      </p:sp>
      <p:pic>
        <p:nvPicPr>
          <p:cNvPr id="140" name="Google Shape;140;gec06680d3e_0_27" descr="https://lh6.googleusercontent.com/7hKgns0U04WHUIl3f-PhrMBvE7_xuw18pn27pN6PQ_4ndgqn8inQ1MYFqn3owXgOiNcWF8RePNFxKoLXjbJfWF2PFXqHqa4B_pJIGBzDe0BQrPVtNeEClyZNf_DgpozUYruqQOeF2_M"/>
          <p:cNvPicPr preferRelativeResize="0"/>
          <p:nvPr/>
        </p:nvPicPr>
        <p:blipFill rotWithShape="1">
          <a:blip r:embed="rId3">
            <a:alphaModFix/>
          </a:blip>
          <a:srcRect/>
          <a:stretch/>
        </p:blipFill>
        <p:spPr>
          <a:xfrm>
            <a:off x="5763400" y="1698142"/>
            <a:ext cx="6201019" cy="447702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D85FB-AAA6-4EA8-3B5C-2B5B3D5398F7}"/>
              </a:ext>
            </a:extLst>
          </p:cNvPr>
          <p:cNvSpPr>
            <a:spLocks noGrp="1"/>
          </p:cNvSpPr>
          <p:nvPr>
            <p:ph type="title"/>
          </p:nvPr>
        </p:nvSpPr>
        <p:spPr>
          <a:xfrm>
            <a:off x="1524000" y="581238"/>
            <a:ext cx="9143999" cy="1325563"/>
          </a:xfrm>
        </p:spPr>
        <p:txBody>
          <a:bodyPr>
            <a:normAutofit/>
          </a:bodyPr>
          <a:lstStyle/>
          <a:p>
            <a:pPr algn="ctr"/>
            <a:r>
              <a:rPr lang="en-US" b="1" dirty="0"/>
              <a:t>Race is a human-made category, not genetic</a:t>
            </a:r>
          </a:p>
        </p:txBody>
      </p:sp>
      <p:sp>
        <p:nvSpPr>
          <p:cNvPr id="4" name="TextBox 3">
            <a:extLst>
              <a:ext uri="{FF2B5EF4-FFF2-40B4-BE49-F238E27FC236}">
                <a16:creationId xmlns:a16="http://schemas.microsoft.com/office/drawing/2014/main" id="{C2804BD8-6D93-F40E-E77C-66DBA4B1093D}"/>
              </a:ext>
            </a:extLst>
          </p:cNvPr>
          <p:cNvSpPr txBox="1"/>
          <p:nvPr/>
        </p:nvSpPr>
        <p:spPr>
          <a:xfrm flipH="1">
            <a:off x="2431773" y="2853986"/>
            <a:ext cx="11516138" cy="1384995"/>
          </a:xfrm>
          <a:prstGeom prst="rect">
            <a:avLst/>
          </a:prstGeom>
          <a:noFill/>
        </p:spPr>
        <p:txBody>
          <a:bodyPr wrap="square" rtlCol="0">
            <a:spAutoFit/>
          </a:bodyPr>
          <a:lstStyle/>
          <a:p>
            <a:r>
              <a:rPr lang="en-US" sz="2800" dirty="0"/>
              <a:t>Phoebe </a:t>
            </a:r>
            <a:r>
              <a:rPr lang="en-US" sz="2800" dirty="0" err="1"/>
              <a:t>Lostroh</a:t>
            </a:r>
            <a:r>
              <a:rPr lang="en-US" sz="2800" dirty="0"/>
              <a:t>, Department of Biology, Colorado College   </a:t>
            </a:r>
          </a:p>
          <a:p>
            <a:r>
              <a:rPr lang="en-US" sz="2800" dirty="0"/>
              <a:t>    </a:t>
            </a:r>
          </a:p>
          <a:p>
            <a:r>
              <a:rPr lang="en-US" sz="2800" dirty="0"/>
              <a:t>Leslie Gregg-Jolly, Department of Biology, Grinnell College</a:t>
            </a:r>
          </a:p>
        </p:txBody>
      </p:sp>
    </p:spTree>
    <p:extLst>
      <p:ext uri="{BB962C8B-B14F-4D97-AF65-F5344CB8AC3E}">
        <p14:creationId xmlns:p14="http://schemas.microsoft.com/office/powerpoint/2010/main" val="3005052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3"/>
          <p:cNvSpPr txBox="1">
            <a:spLocks noGrp="1"/>
          </p:cNvSpPr>
          <p:nvPr>
            <p:ph type="title"/>
          </p:nvPr>
        </p:nvSpPr>
        <p:spPr>
          <a:xfrm>
            <a:off x="415600" y="421233"/>
            <a:ext cx="11360800" cy="1108400"/>
          </a:xfrm>
          <a:prstGeom prst="rect">
            <a:avLst/>
          </a:prstGeom>
          <a:noFill/>
          <a:ln>
            <a:noFill/>
          </a:ln>
        </p:spPr>
        <p:txBody>
          <a:bodyPr spcFirstLastPara="1" vert="horz" wrap="square" lIns="121900" tIns="121900" rIns="121900" bIns="121900" rtlCol="0" anchor="b" anchorCtr="0">
            <a:normAutofit/>
          </a:bodyPr>
          <a:lstStyle/>
          <a:p>
            <a:pPr lvl="0"/>
            <a:r>
              <a:rPr lang="en-US" dirty="0"/>
              <a:t>Which peas are yellow; which are green?</a:t>
            </a:r>
            <a:endParaRPr dirty="0"/>
          </a:p>
        </p:txBody>
      </p:sp>
      <p:sp>
        <p:nvSpPr>
          <p:cNvPr id="146" name="Google Shape;146;p13"/>
          <p:cNvSpPr txBox="1">
            <a:spLocks noGrp="1"/>
          </p:cNvSpPr>
          <p:nvPr>
            <p:ph type="body" idx="1"/>
          </p:nvPr>
        </p:nvSpPr>
        <p:spPr>
          <a:xfrm>
            <a:off x="415601" y="1633633"/>
            <a:ext cx="5284556" cy="4472000"/>
          </a:xfrm>
          <a:prstGeom prst="rect">
            <a:avLst/>
          </a:prstGeom>
          <a:noFill/>
          <a:ln>
            <a:noFill/>
          </a:ln>
        </p:spPr>
        <p:txBody>
          <a:bodyPr spcFirstLastPara="1" vert="horz" wrap="square" lIns="121900" tIns="121900" rIns="121900" bIns="121900" rtlCol="0" anchor="t" anchorCtr="0">
            <a:normAutofit/>
          </a:bodyPr>
          <a:lstStyle/>
          <a:p>
            <a:pPr marL="0" indent="0">
              <a:buNone/>
            </a:pPr>
            <a:r>
              <a:rPr lang="en" dirty="0"/>
              <a:t>Is the distinction always easy to make?</a:t>
            </a:r>
            <a:endParaRPr dirty="0"/>
          </a:p>
        </p:txBody>
      </p:sp>
      <p:pic>
        <p:nvPicPr>
          <p:cNvPr id="147" name="Google Shape;147;p13" descr="https://lh6.googleusercontent.com/7hKgns0U04WHUIl3f-PhrMBvE7_xuw18pn27pN6PQ_4ndgqn8inQ1MYFqn3owXgOiNcWF8RePNFxKoLXjbJfWF2PFXqHqa4B_pJIGBzDe0BQrPVtNeEClyZNf_DgpozUYruqQOeF2_M"/>
          <p:cNvPicPr preferRelativeResize="0"/>
          <p:nvPr/>
        </p:nvPicPr>
        <p:blipFill rotWithShape="1">
          <a:blip r:embed="rId3">
            <a:alphaModFix/>
          </a:blip>
          <a:srcRect/>
          <a:stretch/>
        </p:blipFill>
        <p:spPr>
          <a:xfrm>
            <a:off x="5763400" y="1698142"/>
            <a:ext cx="6201019" cy="447702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27209-9E3C-6242-43D2-67315E3A43F5}"/>
              </a:ext>
            </a:extLst>
          </p:cNvPr>
          <p:cNvSpPr txBox="1">
            <a:spLocks/>
          </p:cNvSpPr>
          <p:nvPr/>
        </p:nvSpPr>
        <p:spPr>
          <a:xfrm>
            <a:off x="504092" y="365125"/>
            <a:ext cx="11303594" cy="1325563"/>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dirty="0">
                <a:solidFill>
                  <a:schemeClr val="tx2"/>
                </a:solidFill>
                <a:ea typeface="ＭＳ Ｐゴシック" panose="020B0600070205080204" pitchFamily="34" charset="-128"/>
              </a:rPr>
              <a:t>Even medical examples of Mendelian traits are always more complicated</a:t>
            </a:r>
          </a:p>
        </p:txBody>
      </p:sp>
      <p:sp>
        <p:nvSpPr>
          <p:cNvPr id="3" name="Rectangle 3">
            <a:extLst>
              <a:ext uri="{FF2B5EF4-FFF2-40B4-BE49-F238E27FC236}">
                <a16:creationId xmlns:a16="http://schemas.microsoft.com/office/drawing/2014/main" id="{1E695678-6B7B-5534-BE58-F2C8857F1FBE}"/>
              </a:ext>
            </a:extLst>
          </p:cNvPr>
          <p:cNvSpPr txBox="1">
            <a:spLocks noChangeArrowheads="1"/>
          </p:cNvSpPr>
          <p:nvPr/>
        </p:nvSpPr>
        <p:spPr>
          <a:xfrm>
            <a:off x="621324" y="1793631"/>
            <a:ext cx="2836252" cy="4626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solidFill>
                  <a:schemeClr val="tx2"/>
                </a:solidFill>
                <a:ea typeface="ＭＳ Ｐゴシック" panose="020B0600070205080204" pitchFamily="34" charset="-128"/>
              </a:rPr>
              <a:t>Albinism</a:t>
            </a: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p:txBody>
      </p:sp>
      <p:sp>
        <p:nvSpPr>
          <p:cNvPr id="5" name="Rectangle 3">
            <a:extLst>
              <a:ext uri="{FF2B5EF4-FFF2-40B4-BE49-F238E27FC236}">
                <a16:creationId xmlns:a16="http://schemas.microsoft.com/office/drawing/2014/main" id="{112A0636-7AD1-8F8E-84FB-D24132C32E22}"/>
              </a:ext>
            </a:extLst>
          </p:cNvPr>
          <p:cNvSpPr txBox="1">
            <a:spLocks noChangeArrowheads="1"/>
          </p:cNvSpPr>
          <p:nvPr/>
        </p:nvSpPr>
        <p:spPr>
          <a:xfrm>
            <a:off x="3457576" y="1793631"/>
            <a:ext cx="8113100" cy="4626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solidFill>
                  <a:schemeClr val="tx2"/>
                </a:solidFill>
                <a:ea typeface="ＭＳ Ｐゴシック" panose="020B0600070205080204" pitchFamily="34" charset="-128"/>
              </a:rPr>
              <a:t>Mutations at many different loci can cause it</a:t>
            </a:r>
          </a:p>
          <a:p>
            <a:r>
              <a:rPr lang="en-US" altLang="en-US" dirty="0">
                <a:solidFill>
                  <a:schemeClr val="tx2"/>
                </a:solidFill>
                <a:ea typeface="ＭＳ Ｐゴシック" panose="020B0600070205080204" pitchFamily="34" charset="-128"/>
              </a:rPr>
              <a:t>Different modes of inheritance from autosomal recessive, X-linked recessive and autosomal dominant</a:t>
            </a:r>
          </a:p>
          <a:p>
            <a:r>
              <a:rPr lang="en-US" altLang="en-US" dirty="0">
                <a:solidFill>
                  <a:schemeClr val="tx2"/>
                </a:solidFill>
                <a:ea typeface="ＭＳ Ｐゴシック" panose="020B0600070205080204" pitchFamily="34" charset="-128"/>
              </a:rPr>
              <a:t>Variable expressivity with a spectrum of pigmentation</a:t>
            </a:r>
          </a:p>
          <a:p>
            <a:r>
              <a:rPr lang="en-US" altLang="en-US" sz="2800" dirty="0">
                <a:solidFill>
                  <a:schemeClr val="tx2"/>
                </a:solidFill>
                <a:ea typeface="ＭＳ Ｐゴシック" panose="020B0600070205080204" pitchFamily="34" charset="-128"/>
              </a:rPr>
              <a:t>Incomplete dominance for OCA2 albinism</a:t>
            </a: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p:txBody>
      </p:sp>
      <p:sp>
        <p:nvSpPr>
          <p:cNvPr id="6" name="TextBox 5">
            <a:extLst>
              <a:ext uri="{FF2B5EF4-FFF2-40B4-BE49-F238E27FC236}">
                <a16:creationId xmlns:a16="http://schemas.microsoft.com/office/drawing/2014/main" id="{D5CE318D-63D5-7532-D0DA-8EFFC9BFA790}"/>
              </a:ext>
            </a:extLst>
          </p:cNvPr>
          <p:cNvSpPr txBox="1"/>
          <p:nvPr/>
        </p:nvSpPr>
        <p:spPr>
          <a:xfrm>
            <a:off x="9392066" y="6215215"/>
            <a:ext cx="2178610" cy="307777"/>
          </a:xfrm>
          <a:prstGeom prst="rect">
            <a:avLst/>
          </a:prstGeom>
          <a:noFill/>
        </p:spPr>
        <p:txBody>
          <a:bodyPr wrap="none" rtlCol="0">
            <a:spAutoFit/>
          </a:bodyPr>
          <a:lstStyle/>
          <a:p>
            <a:r>
              <a:rPr lang="en-US" sz="1400" dirty="0"/>
              <a:t>Van </a:t>
            </a:r>
            <a:r>
              <a:rPr lang="en-US" sz="1400" dirty="0" err="1"/>
              <a:t>Wersch</a:t>
            </a:r>
            <a:r>
              <a:rPr lang="en-US" sz="1400" dirty="0"/>
              <a:t> and </a:t>
            </a:r>
            <a:r>
              <a:rPr lang="en-US" sz="1400" dirty="0" err="1"/>
              <a:t>Kalas</a:t>
            </a:r>
            <a:r>
              <a:rPr lang="en-US" sz="1400" dirty="0"/>
              <a:t> 2023</a:t>
            </a:r>
          </a:p>
        </p:txBody>
      </p:sp>
    </p:spTree>
    <p:extLst>
      <p:ext uri="{BB962C8B-B14F-4D97-AF65-F5344CB8AC3E}">
        <p14:creationId xmlns:p14="http://schemas.microsoft.com/office/powerpoint/2010/main" val="2143401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27209-9E3C-6242-43D2-67315E3A43F5}"/>
              </a:ext>
            </a:extLst>
          </p:cNvPr>
          <p:cNvSpPr txBox="1">
            <a:spLocks/>
          </p:cNvSpPr>
          <p:nvPr/>
        </p:nvSpPr>
        <p:spPr>
          <a:xfrm>
            <a:off x="504092" y="365125"/>
            <a:ext cx="11303594" cy="1325563"/>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dirty="0">
                <a:solidFill>
                  <a:schemeClr val="tx2"/>
                </a:solidFill>
                <a:ea typeface="ＭＳ Ｐゴシック" panose="020B0600070205080204" pitchFamily="34" charset="-128"/>
              </a:rPr>
              <a:t>Even medical examples of Mendelian traits are always more complicated</a:t>
            </a:r>
          </a:p>
        </p:txBody>
      </p:sp>
      <p:sp>
        <p:nvSpPr>
          <p:cNvPr id="3" name="Rectangle 3">
            <a:extLst>
              <a:ext uri="{FF2B5EF4-FFF2-40B4-BE49-F238E27FC236}">
                <a16:creationId xmlns:a16="http://schemas.microsoft.com/office/drawing/2014/main" id="{1E695678-6B7B-5534-BE58-F2C8857F1FBE}"/>
              </a:ext>
            </a:extLst>
          </p:cNvPr>
          <p:cNvSpPr txBox="1">
            <a:spLocks noChangeArrowheads="1"/>
          </p:cNvSpPr>
          <p:nvPr/>
        </p:nvSpPr>
        <p:spPr>
          <a:xfrm>
            <a:off x="621324" y="1793631"/>
            <a:ext cx="2836252" cy="4626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solidFill>
                  <a:schemeClr val="tx2"/>
                </a:solidFill>
                <a:ea typeface="ＭＳ Ｐゴシック" panose="020B0600070205080204" pitchFamily="34" charset="-128"/>
              </a:rPr>
              <a:t>Cystic fibrosis</a:t>
            </a: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a:p>
            <a:r>
              <a:rPr lang="en-US" altLang="en-US" dirty="0">
                <a:solidFill>
                  <a:schemeClr val="tx2"/>
                </a:solidFill>
                <a:ea typeface="ＭＳ Ｐゴシック" panose="020B0600070205080204" pitchFamily="34" charset="-128"/>
              </a:rPr>
              <a:t>Hemophilia A</a:t>
            </a:r>
            <a:endParaRPr lang="en-US" altLang="en-US" sz="2800"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p:txBody>
      </p:sp>
      <p:sp>
        <p:nvSpPr>
          <p:cNvPr id="5" name="Rectangle 3">
            <a:extLst>
              <a:ext uri="{FF2B5EF4-FFF2-40B4-BE49-F238E27FC236}">
                <a16:creationId xmlns:a16="http://schemas.microsoft.com/office/drawing/2014/main" id="{112A0636-7AD1-8F8E-84FB-D24132C32E22}"/>
              </a:ext>
            </a:extLst>
          </p:cNvPr>
          <p:cNvSpPr txBox="1">
            <a:spLocks noChangeArrowheads="1"/>
          </p:cNvSpPr>
          <p:nvPr/>
        </p:nvSpPr>
        <p:spPr>
          <a:xfrm>
            <a:off x="3457576" y="1793631"/>
            <a:ext cx="8113100" cy="4626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solidFill>
                  <a:schemeClr val="tx2"/>
                </a:solidFill>
                <a:ea typeface="ＭＳ Ｐゴシック" panose="020B0600070205080204" pitchFamily="34" charset="-128"/>
              </a:rPr>
              <a:t>Incomplete penetrance</a:t>
            </a:r>
          </a:p>
          <a:p>
            <a:r>
              <a:rPr lang="en-US" altLang="en-US" dirty="0">
                <a:solidFill>
                  <a:schemeClr val="tx2"/>
                </a:solidFill>
                <a:ea typeface="ＭＳ Ｐゴシック" panose="020B0600070205080204" pitchFamily="34" charset="-128"/>
              </a:rPr>
              <a:t>Variable expressivity</a:t>
            </a:r>
          </a:p>
          <a:p>
            <a:r>
              <a:rPr lang="en-US" altLang="en-US" dirty="0">
                <a:solidFill>
                  <a:schemeClr val="tx2"/>
                </a:solidFill>
                <a:ea typeface="ＭＳ Ｐゴシック" panose="020B0600070205080204" pitchFamily="34" charset="-128"/>
              </a:rPr>
              <a:t>Incomplete dominance</a:t>
            </a:r>
          </a:p>
          <a:p>
            <a:endParaRPr lang="en-US" altLang="en-US" dirty="0">
              <a:solidFill>
                <a:schemeClr val="tx2"/>
              </a:solidFill>
              <a:ea typeface="ＭＳ Ｐゴシック" panose="020B0600070205080204" pitchFamily="34" charset="-128"/>
            </a:endParaRPr>
          </a:p>
          <a:p>
            <a:r>
              <a:rPr lang="en-US" altLang="en-US" dirty="0">
                <a:solidFill>
                  <a:schemeClr val="tx2"/>
                </a:solidFill>
                <a:ea typeface="ＭＳ Ｐゴシック" panose="020B0600070205080204" pitchFamily="34" charset="-128"/>
              </a:rPr>
              <a:t>Variable expressivity</a:t>
            </a:r>
          </a:p>
          <a:p>
            <a:r>
              <a:rPr lang="en-US" altLang="en-US" sz="2800" dirty="0">
                <a:solidFill>
                  <a:schemeClr val="tx2"/>
                </a:solidFill>
                <a:ea typeface="ＭＳ Ｐゴシック" panose="020B0600070205080204" pitchFamily="34" charset="-128"/>
              </a:rPr>
              <a:t>Incomplete dominance</a:t>
            </a: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p:txBody>
      </p:sp>
      <p:sp>
        <p:nvSpPr>
          <p:cNvPr id="4" name="TextBox 3">
            <a:extLst>
              <a:ext uri="{FF2B5EF4-FFF2-40B4-BE49-F238E27FC236}">
                <a16:creationId xmlns:a16="http://schemas.microsoft.com/office/drawing/2014/main" id="{456037C1-00FA-4970-9D3B-67F9956CF7EF}"/>
              </a:ext>
            </a:extLst>
          </p:cNvPr>
          <p:cNvSpPr txBox="1"/>
          <p:nvPr/>
        </p:nvSpPr>
        <p:spPr>
          <a:xfrm>
            <a:off x="9392066" y="6215215"/>
            <a:ext cx="2178610" cy="307777"/>
          </a:xfrm>
          <a:prstGeom prst="rect">
            <a:avLst/>
          </a:prstGeom>
          <a:noFill/>
        </p:spPr>
        <p:txBody>
          <a:bodyPr wrap="none" rtlCol="0">
            <a:spAutoFit/>
          </a:bodyPr>
          <a:lstStyle/>
          <a:p>
            <a:r>
              <a:rPr lang="en-US" sz="1400" dirty="0"/>
              <a:t>Van </a:t>
            </a:r>
            <a:r>
              <a:rPr lang="en-US" sz="1400" dirty="0" err="1"/>
              <a:t>Wersch</a:t>
            </a:r>
            <a:r>
              <a:rPr lang="en-US" sz="1400" dirty="0"/>
              <a:t> and </a:t>
            </a:r>
            <a:r>
              <a:rPr lang="en-US" sz="1400" dirty="0" err="1"/>
              <a:t>Kalas</a:t>
            </a:r>
            <a:r>
              <a:rPr lang="en-US" sz="1400" dirty="0"/>
              <a:t> 2023</a:t>
            </a:r>
          </a:p>
        </p:txBody>
      </p:sp>
    </p:spTree>
    <p:extLst>
      <p:ext uri="{BB962C8B-B14F-4D97-AF65-F5344CB8AC3E}">
        <p14:creationId xmlns:p14="http://schemas.microsoft.com/office/powerpoint/2010/main" val="2425311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27209-9E3C-6242-43D2-67315E3A43F5}"/>
              </a:ext>
            </a:extLst>
          </p:cNvPr>
          <p:cNvSpPr txBox="1">
            <a:spLocks/>
          </p:cNvSpPr>
          <p:nvPr/>
        </p:nvSpPr>
        <p:spPr>
          <a:xfrm>
            <a:off x="504092" y="365125"/>
            <a:ext cx="11303594" cy="1325563"/>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dirty="0">
                <a:solidFill>
                  <a:schemeClr val="tx2"/>
                </a:solidFill>
                <a:ea typeface="ＭＳ Ｐゴシック" panose="020B0600070205080204" pitchFamily="34" charset="-128"/>
              </a:rPr>
              <a:t>Even medical examples of Mendelian traits are always more complicated</a:t>
            </a:r>
          </a:p>
        </p:txBody>
      </p:sp>
      <p:sp>
        <p:nvSpPr>
          <p:cNvPr id="3" name="Rectangle 3">
            <a:extLst>
              <a:ext uri="{FF2B5EF4-FFF2-40B4-BE49-F238E27FC236}">
                <a16:creationId xmlns:a16="http://schemas.microsoft.com/office/drawing/2014/main" id="{1E695678-6B7B-5534-BE58-F2C8857F1FBE}"/>
              </a:ext>
            </a:extLst>
          </p:cNvPr>
          <p:cNvSpPr txBox="1">
            <a:spLocks noChangeArrowheads="1"/>
          </p:cNvSpPr>
          <p:nvPr/>
        </p:nvSpPr>
        <p:spPr>
          <a:xfrm>
            <a:off x="621324" y="1793631"/>
            <a:ext cx="3622064" cy="4626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solidFill>
                  <a:schemeClr val="tx2"/>
                </a:solidFill>
                <a:ea typeface="ＭＳ Ｐゴシック" panose="020B0600070205080204" pitchFamily="34" charset="-128"/>
              </a:rPr>
              <a:t>Huntington’s Disease</a:t>
            </a:r>
          </a:p>
          <a:p>
            <a:endParaRPr lang="en-US" altLang="en-US" dirty="0">
              <a:solidFill>
                <a:schemeClr val="tx2"/>
              </a:solidFill>
              <a:ea typeface="ＭＳ Ｐゴシック" panose="020B0600070205080204" pitchFamily="34" charset="-128"/>
            </a:endParaRPr>
          </a:p>
          <a:p>
            <a:pPr marL="0" indent="0">
              <a:buNone/>
            </a:pPr>
            <a:endParaRPr lang="en-US" altLang="en-US" dirty="0">
              <a:solidFill>
                <a:schemeClr val="tx2"/>
              </a:solidFill>
              <a:ea typeface="ＭＳ Ｐゴシック" panose="020B0600070205080204" pitchFamily="34" charset="-128"/>
            </a:endParaRPr>
          </a:p>
          <a:p>
            <a:pPr marL="0" indent="0">
              <a:buNone/>
            </a:pPr>
            <a:endParaRPr lang="en-US" altLang="en-US" dirty="0">
              <a:solidFill>
                <a:schemeClr val="tx2"/>
              </a:solidFill>
              <a:ea typeface="ＭＳ Ｐゴシック" panose="020B0600070205080204" pitchFamily="34" charset="-128"/>
            </a:endParaRPr>
          </a:p>
          <a:p>
            <a:r>
              <a:rPr lang="en-US" altLang="en-US" dirty="0">
                <a:solidFill>
                  <a:schemeClr val="tx2"/>
                </a:solidFill>
                <a:ea typeface="ＭＳ Ｐゴシック" panose="020B0600070205080204" pitchFamily="34" charset="-128"/>
              </a:rPr>
              <a:t>PTC taste sensitivity</a:t>
            </a:r>
            <a:endParaRPr lang="en-US" altLang="en-US" sz="2800"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p:txBody>
      </p:sp>
      <p:sp>
        <p:nvSpPr>
          <p:cNvPr id="5" name="Rectangle 3">
            <a:extLst>
              <a:ext uri="{FF2B5EF4-FFF2-40B4-BE49-F238E27FC236}">
                <a16:creationId xmlns:a16="http://schemas.microsoft.com/office/drawing/2014/main" id="{112A0636-7AD1-8F8E-84FB-D24132C32E22}"/>
              </a:ext>
            </a:extLst>
          </p:cNvPr>
          <p:cNvSpPr txBox="1">
            <a:spLocks noChangeArrowheads="1"/>
          </p:cNvSpPr>
          <p:nvPr/>
        </p:nvSpPr>
        <p:spPr>
          <a:xfrm>
            <a:off x="4500562" y="1793631"/>
            <a:ext cx="7070113" cy="4626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solidFill>
                  <a:schemeClr val="tx2"/>
                </a:solidFill>
                <a:ea typeface="ＭＳ Ｐゴシック" panose="020B0600070205080204" pitchFamily="34" charset="-128"/>
              </a:rPr>
              <a:t>Incomplete penetrance</a:t>
            </a:r>
          </a:p>
          <a:p>
            <a:r>
              <a:rPr lang="en-US" altLang="en-US" dirty="0">
                <a:solidFill>
                  <a:schemeClr val="tx2"/>
                </a:solidFill>
                <a:ea typeface="ＭＳ Ｐゴシック" panose="020B0600070205080204" pitchFamily="34" charset="-128"/>
              </a:rPr>
              <a:t>Variable expressivity</a:t>
            </a:r>
          </a:p>
          <a:p>
            <a:r>
              <a:rPr lang="en-US" altLang="en-US" dirty="0">
                <a:solidFill>
                  <a:schemeClr val="tx2"/>
                </a:solidFill>
                <a:ea typeface="ＭＳ Ｐゴシック" panose="020B0600070205080204" pitchFamily="34" charset="-128"/>
              </a:rPr>
              <a:t>Incomplete dominance</a:t>
            </a:r>
          </a:p>
          <a:p>
            <a:endParaRPr lang="en-US" altLang="en-US" dirty="0">
              <a:solidFill>
                <a:schemeClr val="tx2"/>
              </a:solidFill>
              <a:ea typeface="ＭＳ Ｐゴシック" panose="020B0600070205080204" pitchFamily="34" charset="-128"/>
            </a:endParaRPr>
          </a:p>
          <a:p>
            <a:r>
              <a:rPr lang="en-US" altLang="en-US" dirty="0">
                <a:solidFill>
                  <a:schemeClr val="tx2"/>
                </a:solidFill>
                <a:ea typeface="ＭＳ Ｐゴシック" panose="020B0600070205080204" pitchFamily="34" charset="-128"/>
              </a:rPr>
              <a:t>Variable expressivity</a:t>
            </a:r>
          </a:p>
          <a:p>
            <a:r>
              <a:rPr lang="en-US" altLang="en-US" sz="2800" dirty="0">
                <a:solidFill>
                  <a:schemeClr val="tx2"/>
                </a:solidFill>
                <a:ea typeface="ＭＳ Ｐゴシック" panose="020B0600070205080204" pitchFamily="34" charset="-128"/>
              </a:rPr>
              <a:t>Incomplete dominance</a:t>
            </a: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p:txBody>
      </p:sp>
      <p:sp>
        <p:nvSpPr>
          <p:cNvPr id="4" name="TextBox 3">
            <a:extLst>
              <a:ext uri="{FF2B5EF4-FFF2-40B4-BE49-F238E27FC236}">
                <a16:creationId xmlns:a16="http://schemas.microsoft.com/office/drawing/2014/main" id="{AE8BE85A-E880-6825-E710-14CF7CA7AF52}"/>
              </a:ext>
            </a:extLst>
          </p:cNvPr>
          <p:cNvSpPr txBox="1"/>
          <p:nvPr/>
        </p:nvSpPr>
        <p:spPr>
          <a:xfrm>
            <a:off x="9392066" y="6215215"/>
            <a:ext cx="2178610" cy="307777"/>
          </a:xfrm>
          <a:prstGeom prst="rect">
            <a:avLst/>
          </a:prstGeom>
          <a:noFill/>
        </p:spPr>
        <p:txBody>
          <a:bodyPr wrap="none" rtlCol="0">
            <a:spAutoFit/>
          </a:bodyPr>
          <a:lstStyle/>
          <a:p>
            <a:r>
              <a:rPr lang="en-US" sz="1400" dirty="0"/>
              <a:t>Van </a:t>
            </a:r>
            <a:r>
              <a:rPr lang="en-US" sz="1400" dirty="0" err="1"/>
              <a:t>Wersch</a:t>
            </a:r>
            <a:r>
              <a:rPr lang="en-US" sz="1400" dirty="0"/>
              <a:t> and </a:t>
            </a:r>
            <a:r>
              <a:rPr lang="en-US" sz="1400" dirty="0" err="1"/>
              <a:t>Kalas</a:t>
            </a:r>
            <a:r>
              <a:rPr lang="en-US" sz="1400" dirty="0"/>
              <a:t> 2023</a:t>
            </a:r>
          </a:p>
        </p:txBody>
      </p:sp>
    </p:spTree>
    <p:extLst>
      <p:ext uri="{BB962C8B-B14F-4D97-AF65-F5344CB8AC3E}">
        <p14:creationId xmlns:p14="http://schemas.microsoft.com/office/powerpoint/2010/main" val="4040117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CCD390-B28F-C141-9360-927B16531900}"/>
              </a:ext>
            </a:extLst>
          </p:cNvPr>
          <p:cNvSpPr txBox="1"/>
          <p:nvPr/>
        </p:nvSpPr>
        <p:spPr>
          <a:xfrm>
            <a:off x="363460" y="423876"/>
            <a:ext cx="11465080" cy="2185214"/>
          </a:xfrm>
          <a:prstGeom prst="rect">
            <a:avLst/>
          </a:prstGeom>
          <a:noFill/>
        </p:spPr>
        <p:txBody>
          <a:bodyPr wrap="square" rtlCol="0">
            <a:spAutoFit/>
          </a:bodyPr>
          <a:lstStyle/>
          <a:p>
            <a:r>
              <a:rPr lang="en-US" sz="3600" dirty="0"/>
              <a:t>Biologists explicitly embraced Mendel and used it to explain differences among the race categories </a:t>
            </a:r>
            <a:r>
              <a:rPr lang="en-US" sz="3600"/>
              <a:t>they created </a:t>
            </a:r>
            <a:r>
              <a:rPr lang="en-US" sz="3600" dirty="0"/>
              <a:t>and that racial inequality cannot be changed. </a:t>
            </a:r>
          </a:p>
          <a:p>
            <a:endParaRPr lang="en-US" sz="2800" dirty="0"/>
          </a:p>
        </p:txBody>
      </p:sp>
      <p:grpSp>
        <p:nvGrpSpPr>
          <p:cNvPr id="16" name="Group 15">
            <a:extLst>
              <a:ext uri="{FF2B5EF4-FFF2-40B4-BE49-F238E27FC236}">
                <a16:creationId xmlns:a16="http://schemas.microsoft.com/office/drawing/2014/main" id="{036CD87E-DB06-768C-97A7-7516517A4A77}"/>
              </a:ext>
            </a:extLst>
          </p:cNvPr>
          <p:cNvGrpSpPr/>
          <p:nvPr/>
        </p:nvGrpSpPr>
        <p:grpSpPr>
          <a:xfrm>
            <a:off x="-89198" y="2110240"/>
            <a:ext cx="12522981" cy="4551571"/>
            <a:chOff x="770680" y="1555750"/>
            <a:chExt cx="10307944" cy="3746500"/>
          </a:xfrm>
        </p:grpSpPr>
        <p:pic>
          <p:nvPicPr>
            <p:cNvPr id="8" name="Picture 7">
              <a:extLst>
                <a:ext uri="{FF2B5EF4-FFF2-40B4-BE49-F238E27FC236}">
                  <a16:creationId xmlns:a16="http://schemas.microsoft.com/office/drawing/2014/main" id="{333C728E-D45D-03E3-E80D-53DB01BF990D}"/>
                </a:ext>
              </a:extLst>
            </p:cNvPr>
            <p:cNvPicPr>
              <a:picLocks noChangeAspect="1"/>
            </p:cNvPicPr>
            <p:nvPr/>
          </p:nvPicPr>
          <p:blipFill>
            <a:blip r:embed="rId3"/>
            <a:stretch>
              <a:fillRect/>
            </a:stretch>
          </p:blipFill>
          <p:spPr>
            <a:xfrm>
              <a:off x="3189357" y="1555750"/>
              <a:ext cx="5588000" cy="3746500"/>
            </a:xfrm>
            <a:prstGeom prst="rect">
              <a:avLst/>
            </a:prstGeom>
          </p:spPr>
        </p:pic>
        <p:sp>
          <p:nvSpPr>
            <p:cNvPr id="9" name="TextBox 8">
              <a:extLst>
                <a:ext uri="{FF2B5EF4-FFF2-40B4-BE49-F238E27FC236}">
                  <a16:creationId xmlns:a16="http://schemas.microsoft.com/office/drawing/2014/main" id="{555599FC-8741-4140-B1EC-6FA26F20D089}"/>
                </a:ext>
              </a:extLst>
            </p:cNvPr>
            <p:cNvSpPr txBox="1"/>
            <p:nvPr/>
          </p:nvSpPr>
          <p:spPr>
            <a:xfrm>
              <a:off x="888090" y="4040748"/>
              <a:ext cx="2096247" cy="646331"/>
            </a:xfrm>
            <a:prstGeom prst="rect">
              <a:avLst/>
            </a:prstGeom>
            <a:noFill/>
          </p:spPr>
          <p:txBody>
            <a:bodyPr wrap="none" rtlCol="0">
              <a:spAutoFit/>
            </a:bodyPr>
            <a:lstStyle/>
            <a:p>
              <a:pPr algn="ctr"/>
              <a:r>
                <a:rPr lang="en-US" dirty="0"/>
                <a:t>Charles Darwin</a:t>
              </a:r>
            </a:p>
            <a:p>
              <a:pPr algn="ctr"/>
              <a:r>
                <a:rPr lang="en-US" dirty="0"/>
                <a:t>(Natural Selection)</a:t>
              </a:r>
            </a:p>
          </p:txBody>
        </p:sp>
        <p:cxnSp>
          <p:nvCxnSpPr>
            <p:cNvPr id="11" name="Straight Arrow Connector 10">
              <a:extLst>
                <a:ext uri="{FF2B5EF4-FFF2-40B4-BE49-F238E27FC236}">
                  <a16:creationId xmlns:a16="http://schemas.microsoft.com/office/drawing/2014/main" id="{6C1F8313-6E81-9723-A23C-A5D3B4215AA9}"/>
                </a:ext>
              </a:extLst>
            </p:cNvPr>
            <p:cNvCxnSpPr>
              <a:cxnSpLocks/>
              <a:stCxn id="9" idx="3"/>
            </p:cNvCxnSpPr>
            <p:nvPr/>
          </p:nvCxnSpPr>
          <p:spPr>
            <a:xfrm flipV="1">
              <a:off x="2984337" y="3660742"/>
              <a:ext cx="1554920" cy="7031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C7FEE29C-0038-C184-36F2-50CD4062EE3D}"/>
                </a:ext>
              </a:extLst>
            </p:cNvPr>
            <p:cNvSpPr txBox="1"/>
            <p:nvPr/>
          </p:nvSpPr>
          <p:spPr>
            <a:xfrm>
              <a:off x="770680" y="2285558"/>
              <a:ext cx="2175671" cy="760014"/>
            </a:xfrm>
            <a:prstGeom prst="rect">
              <a:avLst/>
            </a:prstGeom>
            <a:noFill/>
          </p:spPr>
          <p:txBody>
            <a:bodyPr wrap="square" rtlCol="0">
              <a:spAutoFit/>
            </a:bodyPr>
            <a:lstStyle/>
            <a:p>
              <a:pPr algn="ctr"/>
              <a:r>
                <a:rPr lang="en-US" dirty="0"/>
                <a:t>Erasmus Darwin</a:t>
              </a:r>
            </a:p>
            <a:p>
              <a:pPr algn="ctr"/>
              <a:r>
                <a:rPr lang="en-US" dirty="0"/>
                <a:t>(physician, philosopher, abolitionist)</a:t>
              </a:r>
            </a:p>
          </p:txBody>
        </p:sp>
        <p:cxnSp>
          <p:nvCxnSpPr>
            <p:cNvPr id="13" name="Straight Arrow Connector 12">
              <a:extLst>
                <a:ext uri="{FF2B5EF4-FFF2-40B4-BE49-F238E27FC236}">
                  <a16:creationId xmlns:a16="http://schemas.microsoft.com/office/drawing/2014/main" id="{05C07E53-AD8B-F6B2-4EDC-1DFF7BDB2550}"/>
                </a:ext>
              </a:extLst>
            </p:cNvPr>
            <p:cNvCxnSpPr>
              <a:cxnSpLocks/>
              <a:stCxn id="12" idx="3"/>
            </p:cNvCxnSpPr>
            <p:nvPr/>
          </p:nvCxnSpPr>
          <p:spPr>
            <a:xfrm flipV="1">
              <a:off x="2946351" y="2641252"/>
              <a:ext cx="2828657" cy="2431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3F3DE80-925E-DCB5-73AF-973C8D196BC3}"/>
                </a:ext>
              </a:extLst>
            </p:cNvPr>
            <p:cNvSpPr txBox="1"/>
            <p:nvPr/>
          </p:nvSpPr>
          <p:spPr>
            <a:xfrm>
              <a:off x="8777357" y="4315545"/>
              <a:ext cx="2301267" cy="646331"/>
            </a:xfrm>
            <a:prstGeom prst="rect">
              <a:avLst/>
            </a:prstGeom>
            <a:noFill/>
          </p:spPr>
          <p:txBody>
            <a:bodyPr wrap="none" rtlCol="0">
              <a:spAutoFit/>
            </a:bodyPr>
            <a:lstStyle/>
            <a:p>
              <a:pPr algn="ctr"/>
              <a:r>
                <a:rPr lang="en-US" dirty="0"/>
                <a:t>Sir Francis Galton</a:t>
              </a:r>
            </a:p>
            <a:p>
              <a:pPr algn="ctr"/>
              <a:r>
                <a:rPr lang="en-US" dirty="0"/>
                <a:t>(“nature vs. nurture”)</a:t>
              </a:r>
            </a:p>
          </p:txBody>
        </p:sp>
        <p:cxnSp>
          <p:nvCxnSpPr>
            <p:cNvPr id="15" name="Straight Arrow Connector 14">
              <a:extLst>
                <a:ext uri="{FF2B5EF4-FFF2-40B4-BE49-F238E27FC236}">
                  <a16:creationId xmlns:a16="http://schemas.microsoft.com/office/drawing/2014/main" id="{8AFE8B34-0ACE-41B9-02FD-BF34D5B0CC87}"/>
                </a:ext>
              </a:extLst>
            </p:cNvPr>
            <p:cNvCxnSpPr>
              <a:cxnSpLocks/>
              <a:stCxn id="14" idx="0"/>
            </p:cNvCxnSpPr>
            <p:nvPr/>
          </p:nvCxnSpPr>
          <p:spPr>
            <a:xfrm flipH="1" flipV="1">
              <a:off x="7212788" y="3660742"/>
              <a:ext cx="2715203" cy="65480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79960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918BA2-B150-EBDD-69F6-178C1590A3A7}"/>
              </a:ext>
            </a:extLst>
          </p:cNvPr>
          <p:cNvSpPr txBox="1"/>
          <p:nvPr/>
        </p:nvSpPr>
        <p:spPr>
          <a:xfrm>
            <a:off x="3048000" y="651379"/>
            <a:ext cx="6096000" cy="5560497"/>
          </a:xfrm>
          <a:prstGeom prst="rect">
            <a:avLst/>
          </a:prstGeom>
          <a:noFill/>
        </p:spPr>
        <p:txBody>
          <a:bodyPr wrap="square">
            <a:spAutoFit/>
          </a:bodyPr>
          <a:lstStyle/>
          <a:p>
            <a:pPr marL="0" marR="0" algn="ctr">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THE PHENOTYPE IS DETERMINED BY THE GENOTYPE AND THE ENVIRONMENT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ts val="1950"/>
              </a:lnSpc>
              <a:spcBef>
                <a:spcPts val="0"/>
              </a:spcBef>
              <a:spcAft>
                <a:spcPts val="0"/>
              </a:spcAft>
            </a:pPr>
            <a:r>
              <a:rPr lang="en-US" sz="1800"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ts val="1950"/>
              </a:lnSpc>
              <a:spcBef>
                <a:spcPts val="0"/>
              </a:spcBef>
              <a:spcAft>
                <a:spcPts val="0"/>
              </a:spcAft>
            </a:pPr>
            <a:r>
              <a:rPr lang="en-US" sz="1800"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"Phenotype" simply refers to an observable trait. </a:t>
            </a:r>
            <a:r>
              <a:rPr lang="en-US" sz="1800" dirty="0">
                <a:solidFill>
                  <a:srgbClr val="000000"/>
                </a:solidFill>
                <a:effectLst/>
                <a:highlight>
                  <a:srgbClr val="FFFF00"/>
                </a:highlight>
                <a:latin typeface="Calibri Light" panose="020F0302020204030204" pitchFamily="34" charset="0"/>
                <a:ea typeface="Calibri Light" panose="020F0302020204030204" pitchFamily="34" charset="0"/>
                <a:cs typeface="Times New Roman" panose="02020603050405020304" pitchFamily="18" charset="0"/>
              </a:rPr>
              <a:t>"</a:t>
            </a:r>
            <a:r>
              <a:rPr lang="en-US" sz="1800" dirty="0" err="1">
                <a:solidFill>
                  <a:srgbClr val="000000"/>
                </a:solidFill>
                <a:effectLst/>
                <a:highlight>
                  <a:srgbClr val="FFFF00"/>
                </a:highlight>
                <a:latin typeface="Calibri Light" panose="020F0302020204030204" pitchFamily="34" charset="0"/>
                <a:ea typeface="Calibri Light" panose="020F0302020204030204" pitchFamily="34" charset="0"/>
                <a:cs typeface="Times New Roman" panose="02020603050405020304" pitchFamily="18" charset="0"/>
              </a:rPr>
              <a:t>Pheno</a:t>
            </a:r>
            <a:r>
              <a:rPr lang="en-US" sz="1800" dirty="0">
                <a:solidFill>
                  <a:srgbClr val="000000"/>
                </a:solidFill>
                <a:effectLst/>
                <a:highlight>
                  <a:srgbClr val="FFFF00"/>
                </a:highlight>
                <a:latin typeface="Calibri Light" panose="020F0302020204030204" pitchFamily="34" charset="0"/>
                <a:ea typeface="Calibri Light" panose="020F0302020204030204" pitchFamily="34" charset="0"/>
                <a:cs typeface="Times New Roman" panose="02020603050405020304" pitchFamily="18" charset="0"/>
              </a:rPr>
              <a:t>" simply means "observe"</a:t>
            </a:r>
            <a:r>
              <a:rPr lang="en-US" sz="1800"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 and comes from the same root as the word "phenomenon". And so it's an observable type of an organism, and it can refer to anything from a common trait, such as height or hair color, to presence or absence of a disease. Frequently, phenotypes are related and used--the term is used--to relate a difference in DNA sequence among individuals with a difference in trait, be it height or hair color, or disease, or what have you. But it's i</a:t>
            </a:r>
            <a:r>
              <a:rPr lang="en-US" sz="1800" dirty="0">
                <a:solidFill>
                  <a:srgbClr val="000000"/>
                </a:solidFill>
                <a:effectLst/>
                <a:highlight>
                  <a:srgbClr val="FFFF00"/>
                </a:highlight>
                <a:latin typeface="Calibri Light" panose="020F0302020204030204" pitchFamily="34" charset="0"/>
                <a:ea typeface="Calibri Light" panose="020F0302020204030204" pitchFamily="34" charset="0"/>
                <a:cs typeface="Times New Roman" panose="02020603050405020304" pitchFamily="18" charset="0"/>
              </a:rPr>
              <a:t>mportant to remember that phenotypes are … influenced by environmental effects than genetic effects.</a:t>
            </a:r>
            <a:r>
              <a:rPr lang="en-US" sz="1800"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 … There's usually not a one-to-one correlation between a genotype and a phenotype. There are </a:t>
            </a:r>
            <a:r>
              <a:rPr lang="en-US" sz="1800" strike="sngStrike"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almost</a:t>
            </a:r>
            <a:r>
              <a:rPr lang="en-US" sz="1800"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 (</a:t>
            </a:r>
            <a:r>
              <a:rPr lang="en-US" sz="1800" i="1"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strikethrough LGJ</a:t>
            </a:r>
            <a:r>
              <a:rPr lang="en-US" sz="1800"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 always environmental influences, such as what one eats, how much one exercises, how much one smokes… </a:t>
            </a:r>
            <a:r>
              <a:rPr lang="en-US" sz="1800" i="1"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or anything that affects the condition of the cell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ts val="1950"/>
              </a:lnSpc>
              <a:spcBef>
                <a:spcPts val="0"/>
              </a:spcBef>
              <a:spcAft>
                <a:spcPts val="0"/>
              </a:spcAft>
            </a:pPr>
            <a:r>
              <a:rPr lang="en-US" sz="1800" i="1" dirty="0">
                <a:solidFill>
                  <a:srgbClr val="000000"/>
                </a:solidFill>
                <a:effectLst/>
                <a:latin typeface="Calibri Light" panose="020F0302020204030204" pitchFamily="34" charset="0"/>
                <a:ea typeface="Calibri Light" panose="020F03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0A0A0A"/>
                </a:solidFill>
                <a:effectLst/>
                <a:latin typeface="Calibri Light" panose="020F0302020204030204" pitchFamily="34" charset="0"/>
                <a:ea typeface="Calibri Light" panose="020F0302020204030204" pitchFamily="34" charset="0"/>
                <a:cs typeface="Times New Roman" panose="02020603050405020304" pitchFamily="18" charset="0"/>
              </a:rPr>
              <a:t>Christopher P. Austin, M.D.</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err="1">
                <a:solidFill>
                  <a:srgbClr val="0A0A0A"/>
                </a:solidFill>
                <a:effectLst/>
                <a:latin typeface="Open Sans" panose="020B0606030504020204" pitchFamily="34" charset="0"/>
                <a:ea typeface="Open Sans" panose="020B0606030504020204" pitchFamily="34" charset="0"/>
                <a:cs typeface="Times New Roman" panose="02020603050405020304" pitchFamily="18" charset="0"/>
              </a:rPr>
              <a:t>ital</a:t>
            </a:r>
            <a:r>
              <a:rPr lang="en-US" sz="1800" i="1" dirty="0">
                <a:solidFill>
                  <a:srgbClr val="0A0A0A"/>
                </a:solidFill>
                <a:effectLst/>
                <a:latin typeface="Open Sans" panose="020B0606030504020204" pitchFamily="34" charset="0"/>
                <a:ea typeface="Open Sans" panose="020B0606030504020204" pitchFamily="34" charset="0"/>
                <a:cs typeface="Times New Roman" panose="02020603050405020304" pitchFamily="18" charset="0"/>
              </a:rPr>
              <a:t> Leslie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21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34F38C-2FAF-9108-EDE6-1D1422A93FA0}"/>
              </a:ext>
            </a:extLst>
          </p:cNvPr>
          <p:cNvSpPr txBox="1"/>
          <p:nvPr/>
        </p:nvSpPr>
        <p:spPr>
          <a:xfrm>
            <a:off x="10933188" y="5751689"/>
            <a:ext cx="1274735" cy="1107996"/>
          </a:xfrm>
          <a:prstGeom prst="rect">
            <a:avLst/>
          </a:prstGeom>
          <a:noFill/>
        </p:spPr>
        <p:txBody>
          <a:bodyPr wrap="square">
            <a:spAutoFit/>
          </a:bodyPr>
          <a:lstStyle/>
          <a:p>
            <a:r>
              <a:rPr lang="en-US" sz="1100" dirty="0"/>
              <a:t>https://</a:t>
            </a:r>
            <a:r>
              <a:rPr lang="en-US" sz="1100" dirty="0" err="1"/>
              <a:t>www.slideshare.net</a:t>
            </a:r>
            <a:r>
              <a:rPr lang="en-US" sz="1100" dirty="0"/>
              <a:t>/slideshow/gene-expression-41948350/41948350#3</a:t>
            </a:r>
          </a:p>
        </p:txBody>
      </p:sp>
      <p:pic>
        <p:nvPicPr>
          <p:cNvPr id="6" name="Picture 5">
            <a:extLst>
              <a:ext uri="{FF2B5EF4-FFF2-40B4-BE49-F238E27FC236}">
                <a16:creationId xmlns:a16="http://schemas.microsoft.com/office/drawing/2014/main" id="{07211E82-E6D2-96B0-8240-364694E5CC59}"/>
              </a:ext>
            </a:extLst>
          </p:cNvPr>
          <p:cNvPicPr>
            <a:picLocks noChangeAspect="1"/>
          </p:cNvPicPr>
          <p:nvPr/>
        </p:nvPicPr>
        <p:blipFill>
          <a:blip r:embed="rId2"/>
          <a:stretch>
            <a:fillRect/>
          </a:stretch>
        </p:blipFill>
        <p:spPr>
          <a:xfrm>
            <a:off x="621444" y="94018"/>
            <a:ext cx="9762862" cy="6858000"/>
          </a:xfrm>
          <a:prstGeom prst="rect">
            <a:avLst/>
          </a:prstGeom>
        </p:spPr>
      </p:pic>
    </p:spTree>
    <p:extLst>
      <p:ext uri="{BB962C8B-B14F-4D97-AF65-F5344CB8AC3E}">
        <p14:creationId xmlns:p14="http://schemas.microsoft.com/office/powerpoint/2010/main" val="4159722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BF070-82C8-A648-5DE7-417DA962D92C}"/>
              </a:ext>
            </a:extLst>
          </p:cNvPr>
          <p:cNvSpPr>
            <a:spLocks noGrp="1"/>
          </p:cNvSpPr>
          <p:nvPr>
            <p:ph type="title"/>
          </p:nvPr>
        </p:nvSpPr>
        <p:spPr>
          <a:xfrm>
            <a:off x="838200" y="-1022240"/>
            <a:ext cx="10515600" cy="3975647"/>
          </a:xfrm>
        </p:spPr>
        <p:txBody>
          <a:bodyPr>
            <a:normAutofit/>
          </a:bodyPr>
          <a:lstStyle/>
          <a:p>
            <a:pPr algn="ctr"/>
            <a:r>
              <a:rPr lang="en-US" sz="3200" b="1" dirty="0"/>
              <a:t>What FALSE notions of genetics have been promoted that support the idea that racial classification makes sense biologically?</a:t>
            </a:r>
          </a:p>
        </p:txBody>
      </p:sp>
      <p:sp>
        <p:nvSpPr>
          <p:cNvPr id="3" name="TextBox 2">
            <a:extLst>
              <a:ext uri="{FF2B5EF4-FFF2-40B4-BE49-F238E27FC236}">
                <a16:creationId xmlns:a16="http://schemas.microsoft.com/office/drawing/2014/main" id="{821B6AFB-7A41-CE82-996E-4B7DE8DA9B79}"/>
              </a:ext>
            </a:extLst>
          </p:cNvPr>
          <p:cNvSpPr txBox="1"/>
          <p:nvPr/>
        </p:nvSpPr>
        <p:spPr>
          <a:xfrm>
            <a:off x="1295400" y="2093112"/>
            <a:ext cx="10058400"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Co-inheritance. Complex traits and behaviors are linked to physical traits.</a:t>
            </a:r>
          </a:p>
          <a:p>
            <a:pPr marL="285750" indent="-285750">
              <a:buFont typeface="Arial" panose="020B0604020202020204" pitchFamily="34" charset="0"/>
              <a:buChar char="•"/>
            </a:pPr>
            <a:r>
              <a:rPr lang="en-US" sz="2400" dirty="0"/>
              <a:t>Genetics is determinant. Inherent factors determine complex traits and behaviors.</a:t>
            </a:r>
          </a:p>
          <a:p>
            <a:pPr marL="285750" indent="-285750">
              <a:buFont typeface="Arial" panose="020B0604020202020204" pitchFamily="34" charset="0"/>
              <a:buChar char="•"/>
            </a:pPr>
            <a:r>
              <a:rPr lang="en-US" sz="2400" b="1" dirty="0">
                <a:solidFill>
                  <a:srgbClr val="7030A0"/>
                </a:solidFill>
              </a:rPr>
              <a:t>There are defined genetic and biological differences between groups of people that align with social differences.</a:t>
            </a:r>
          </a:p>
          <a:p>
            <a:pPr marL="285750" indent="-285750">
              <a:buFont typeface="Arial" panose="020B0604020202020204" pitchFamily="34" charset="0"/>
              <a:buChar char="•"/>
            </a:pPr>
            <a:r>
              <a:rPr lang="en-US" sz="2400" dirty="0"/>
              <a:t>Ancestry can accurately/measurably/reproducibly be used to assign people to their group</a:t>
            </a:r>
          </a:p>
          <a:p>
            <a:pPr marL="285750" indent="-285750">
              <a:buFont typeface="Arial" panose="020B0604020202020204" pitchFamily="34" charset="0"/>
              <a:buChar char="•"/>
            </a:pPr>
            <a:r>
              <a:rPr lang="en-US" sz="2400" dirty="0"/>
              <a:t>The human population can be subdivided into discrete groups (this afternoon). </a:t>
            </a:r>
          </a:p>
        </p:txBody>
      </p:sp>
    </p:spTree>
    <p:extLst>
      <p:ext uri="{BB962C8B-B14F-4D97-AF65-F5344CB8AC3E}">
        <p14:creationId xmlns:p14="http://schemas.microsoft.com/office/powerpoint/2010/main" val="263376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61"/>
          <p:cNvSpPr txBox="1">
            <a:spLocks noGrp="1"/>
          </p:cNvSpPr>
          <p:nvPr>
            <p:ph type="body" idx="1"/>
          </p:nvPr>
        </p:nvSpPr>
        <p:spPr>
          <a:xfrm>
            <a:off x="385764" y="1427079"/>
            <a:ext cx="11672886" cy="4803903"/>
          </a:xfrm>
          <a:prstGeom prst="rect">
            <a:avLst/>
          </a:prstGeom>
        </p:spPr>
        <p:txBody>
          <a:bodyPr spcFirstLastPara="1" vert="horz" wrap="square" lIns="91425" tIns="45700" rIns="91425" bIns="45700" rtlCol="0" anchor="t" anchorCtr="0">
            <a:noAutofit/>
          </a:bodyPr>
          <a:lstStyle/>
          <a:p>
            <a:pPr indent="-374650">
              <a:buSzPts val="2300"/>
              <a:buFont typeface="Montserrat"/>
              <a:buChar char="●"/>
            </a:pPr>
            <a:r>
              <a:rPr lang="en" sz="2300" dirty="0">
                <a:latin typeface="Montserrat"/>
                <a:ea typeface="Montserrat"/>
                <a:cs typeface="Montserrat"/>
                <a:sym typeface="Montserrat"/>
              </a:rPr>
              <a:t>3,200,000,000 base pairs </a:t>
            </a:r>
            <a:endParaRPr sz="2300" dirty="0">
              <a:latin typeface="Montserrat"/>
              <a:ea typeface="Montserrat"/>
              <a:cs typeface="Montserrat"/>
              <a:sym typeface="Montserrat"/>
            </a:endParaRPr>
          </a:p>
          <a:p>
            <a:pPr lvl="1" indent="-349250">
              <a:spcBef>
                <a:spcPts val="0"/>
              </a:spcBef>
              <a:buSzPts val="1900"/>
              <a:buFont typeface="Montserrat"/>
              <a:buChar char="○"/>
            </a:pPr>
            <a:r>
              <a:rPr lang="en" sz="1900" dirty="0">
                <a:latin typeface="Montserrat"/>
                <a:ea typeface="Montserrat"/>
                <a:cs typeface="Montserrat"/>
                <a:sym typeface="Montserrat"/>
              </a:rPr>
              <a:t>A’s, T’s, G’s, C’s </a:t>
            </a:r>
            <a:br>
              <a:rPr lang="en" sz="1900" dirty="0">
                <a:latin typeface="Montserrat"/>
                <a:ea typeface="Montserrat"/>
                <a:cs typeface="Montserrat"/>
                <a:sym typeface="Montserrat"/>
              </a:rPr>
            </a:br>
            <a:endParaRPr sz="1900" dirty="0">
              <a:latin typeface="Montserrat"/>
              <a:ea typeface="Montserrat"/>
              <a:cs typeface="Montserrat"/>
              <a:sym typeface="Montserrat"/>
            </a:endParaRPr>
          </a:p>
          <a:p>
            <a:pPr indent="-374650">
              <a:spcBef>
                <a:spcPts val="0"/>
              </a:spcBef>
              <a:buSzPts val="2300"/>
              <a:buFont typeface="Montserrat"/>
              <a:buChar char="●"/>
            </a:pPr>
            <a:r>
              <a:rPr lang="en" sz="2300" dirty="0">
                <a:latin typeface="Montserrat"/>
                <a:ea typeface="Montserrat"/>
                <a:cs typeface="Montserrat"/>
                <a:sym typeface="Montserrat"/>
              </a:rPr>
              <a:t>Only 1 % codes for proteins </a:t>
            </a:r>
            <a:endParaRPr sz="2300" dirty="0">
              <a:latin typeface="Montserrat"/>
              <a:ea typeface="Montserrat"/>
              <a:cs typeface="Montserrat"/>
              <a:sym typeface="Montserrat"/>
            </a:endParaRPr>
          </a:p>
          <a:p>
            <a:pPr lvl="1" indent="-349250">
              <a:spcBef>
                <a:spcPts val="0"/>
              </a:spcBef>
              <a:buSzPts val="1900"/>
              <a:buFont typeface="Montserrat"/>
              <a:buChar char="○"/>
            </a:pPr>
            <a:r>
              <a:rPr lang="en" sz="1900" dirty="0">
                <a:latin typeface="Montserrat"/>
                <a:ea typeface="Montserrat"/>
                <a:cs typeface="Montserrat"/>
                <a:sym typeface="Montserrat"/>
              </a:rPr>
              <a:t>That’s 32,000,000 base pairs </a:t>
            </a:r>
            <a:br>
              <a:rPr lang="en" sz="1900" dirty="0">
                <a:latin typeface="Montserrat"/>
                <a:ea typeface="Montserrat"/>
                <a:cs typeface="Montserrat"/>
                <a:sym typeface="Montserrat"/>
              </a:rPr>
            </a:br>
            <a:endParaRPr sz="1900" dirty="0">
              <a:latin typeface="Montserrat"/>
              <a:ea typeface="Montserrat"/>
              <a:cs typeface="Montserrat"/>
              <a:sym typeface="Montserrat"/>
            </a:endParaRPr>
          </a:p>
          <a:p>
            <a:pPr indent="-374650">
              <a:spcBef>
                <a:spcPts val="0"/>
              </a:spcBef>
              <a:buSzPts val="2300"/>
              <a:buFont typeface="Montserrat"/>
              <a:buChar char="●"/>
            </a:pPr>
            <a:r>
              <a:rPr lang="en" sz="2300" dirty="0">
                <a:latin typeface="Montserrat"/>
                <a:ea typeface="Montserrat"/>
                <a:cs typeface="Montserrat"/>
                <a:sym typeface="Montserrat"/>
              </a:rPr>
              <a:t>0.1% of the genome is </a:t>
            </a:r>
            <a:r>
              <a:rPr lang="en" sz="2300" b="1" dirty="0">
                <a:latin typeface="Montserrat"/>
                <a:ea typeface="Montserrat"/>
                <a:cs typeface="Montserrat"/>
                <a:sym typeface="Montserrat"/>
              </a:rPr>
              <a:t>different </a:t>
            </a:r>
            <a:r>
              <a:rPr lang="en" sz="2300" dirty="0">
                <a:latin typeface="Montserrat"/>
                <a:ea typeface="Montserrat"/>
                <a:cs typeface="Montserrat"/>
                <a:sym typeface="Montserrat"/>
              </a:rPr>
              <a:t>across individuals</a:t>
            </a:r>
            <a:endParaRPr sz="2300" dirty="0">
              <a:latin typeface="Montserrat"/>
              <a:ea typeface="Montserrat"/>
              <a:cs typeface="Montserrat"/>
              <a:sym typeface="Montserrat"/>
            </a:endParaRPr>
          </a:p>
          <a:p>
            <a:pPr lvl="1" indent="-349250">
              <a:spcBef>
                <a:spcPts val="0"/>
              </a:spcBef>
              <a:buSzPts val="1900"/>
              <a:buFont typeface="Montserrat"/>
              <a:buChar char="○"/>
            </a:pPr>
            <a:r>
              <a:rPr lang="en" sz="1900" dirty="0">
                <a:latin typeface="Montserrat"/>
                <a:ea typeface="Montserrat"/>
                <a:cs typeface="Montserrat"/>
                <a:sym typeface="Montserrat"/>
              </a:rPr>
              <a:t>That’s 3,200,000 base pairs </a:t>
            </a:r>
            <a:br>
              <a:rPr lang="en" sz="1900" dirty="0">
                <a:latin typeface="Montserrat"/>
                <a:ea typeface="Montserrat"/>
                <a:cs typeface="Montserrat"/>
                <a:sym typeface="Montserrat"/>
              </a:rPr>
            </a:br>
            <a:endParaRPr sz="2000" dirty="0">
              <a:latin typeface="Montserrat"/>
              <a:ea typeface="Montserrat"/>
              <a:cs typeface="Montserrat"/>
              <a:sym typeface="Montserrat"/>
            </a:endParaRPr>
          </a:p>
          <a:p>
            <a:pPr indent="-355600">
              <a:spcBef>
                <a:spcPts val="0"/>
              </a:spcBef>
              <a:buSzPts val="2000"/>
              <a:buFont typeface="Montserrat"/>
              <a:buChar char="●"/>
            </a:pPr>
            <a:r>
              <a:rPr lang="en" sz="2000" b="1" dirty="0">
                <a:latin typeface="Montserrat"/>
                <a:ea typeface="Montserrat"/>
                <a:cs typeface="Montserrat"/>
                <a:sym typeface="Montserrat"/>
              </a:rPr>
              <a:t>Most differences are changes in single bases </a:t>
            </a:r>
            <a:r>
              <a:rPr lang="en" sz="2000" dirty="0">
                <a:latin typeface="Montserrat"/>
                <a:ea typeface="Montserrat"/>
                <a:cs typeface="Montserrat"/>
                <a:sym typeface="Montserrat"/>
              </a:rPr>
              <a:t>(Single Nucleotide Polymorphisms, SNPs)</a:t>
            </a:r>
          </a:p>
          <a:p>
            <a:pPr indent="-355600">
              <a:spcBef>
                <a:spcPts val="0"/>
              </a:spcBef>
              <a:buSzPts val="2000"/>
              <a:buFont typeface="Montserrat"/>
              <a:buChar char="●"/>
            </a:pPr>
            <a:endParaRPr lang="en" sz="2000" dirty="0">
              <a:latin typeface="Montserrat"/>
              <a:ea typeface="Montserrat"/>
              <a:cs typeface="Montserrat"/>
              <a:sym typeface="Montserrat"/>
            </a:endParaRPr>
          </a:p>
          <a:p>
            <a:pPr indent="-355600">
              <a:spcBef>
                <a:spcPts val="0"/>
              </a:spcBef>
              <a:buSzPts val="2000"/>
              <a:buFont typeface="Montserrat"/>
              <a:buChar char="●"/>
            </a:pPr>
            <a:r>
              <a:rPr lang="en" sz="2000" dirty="0">
                <a:latin typeface="Montserrat"/>
                <a:sym typeface="Montserrat"/>
              </a:rPr>
              <a:t>Has very little variation compared to that within other species, such as chimpanzees</a:t>
            </a:r>
          </a:p>
          <a:p>
            <a:pPr indent="-355600">
              <a:spcBef>
                <a:spcPts val="0"/>
              </a:spcBef>
              <a:buSzPts val="2000"/>
              <a:buFont typeface="Montserrat"/>
              <a:buChar char="●"/>
            </a:pPr>
            <a:endParaRPr lang="en" sz="2000" dirty="0">
              <a:latin typeface="Montserrat"/>
              <a:sym typeface="Montserrat"/>
            </a:endParaRPr>
          </a:p>
          <a:p>
            <a:pPr indent="-355600">
              <a:spcBef>
                <a:spcPts val="0"/>
              </a:spcBef>
              <a:buSzPts val="2000"/>
              <a:buFont typeface="Montserrat"/>
              <a:buChar char="●"/>
            </a:pPr>
            <a:r>
              <a:rPr lang="en" sz="2000" dirty="0">
                <a:latin typeface="Montserrat"/>
                <a:sym typeface="Montserrat"/>
              </a:rPr>
              <a:t>None of the variation correlates with race categories</a:t>
            </a:r>
            <a:endParaRPr sz="2300" dirty="0"/>
          </a:p>
          <a:p>
            <a:pPr indent="0"/>
            <a:endParaRPr sz="2300" dirty="0"/>
          </a:p>
        </p:txBody>
      </p:sp>
      <p:sp>
        <p:nvSpPr>
          <p:cNvPr id="324" name="Google Shape;324;p61"/>
          <p:cNvSpPr txBox="1">
            <a:spLocks noGrp="1"/>
          </p:cNvSpPr>
          <p:nvPr>
            <p:ph type="title"/>
          </p:nvPr>
        </p:nvSpPr>
        <p:spPr>
          <a:xfrm>
            <a:off x="621323" y="365127"/>
            <a:ext cx="10925908" cy="916500"/>
          </a:xfrm>
          <a:prstGeom prst="rect">
            <a:avLst/>
          </a:prstGeom>
        </p:spPr>
        <p:txBody>
          <a:bodyPr spcFirstLastPara="1" vert="horz" wrap="square" lIns="91425" tIns="45700" rIns="91425" bIns="45700" rtlCol="0" anchor="ctr" anchorCtr="0">
            <a:noAutofit/>
          </a:bodyPr>
          <a:lstStyle/>
          <a:p>
            <a:r>
              <a:rPr lang="en" dirty="0">
                <a:latin typeface="Montserrat"/>
                <a:ea typeface="Montserrat"/>
                <a:cs typeface="Montserrat"/>
                <a:sym typeface="Montserrat"/>
              </a:rPr>
              <a:t>Modern Genetics:  The Human Genome</a:t>
            </a:r>
            <a:endParaRPr dirty="0">
              <a:latin typeface="Montserrat"/>
              <a:ea typeface="Montserrat"/>
              <a:cs typeface="Montserrat"/>
              <a:sym typeface="Montserrat"/>
            </a:endParaRPr>
          </a:p>
        </p:txBody>
      </p:sp>
      <p:sp>
        <p:nvSpPr>
          <p:cNvPr id="325" name="Google Shape;325;p61"/>
          <p:cNvSpPr txBox="1"/>
          <p:nvPr/>
        </p:nvSpPr>
        <p:spPr>
          <a:xfrm>
            <a:off x="2865025" y="6114300"/>
            <a:ext cx="7616700" cy="743700"/>
          </a:xfrm>
          <a:prstGeom prst="rect">
            <a:avLst/>
          </a:prstGeom>
          <a:noFill/>
          <a:ln>
            <a:noFill/>
          </a:ln>
        </p:spPr>
        <p:txBody>
          <a:bodyPr spcFirstLastPara="1" wrap="square" lIns="91425" tIns="91425" rIns="91425" bIns="91425" anchor="t" anchorCtr="0">
            <a:noAutofit/>
          </a:bodyPr>
          <a:lstStyle/>
          <a:p>
            <a:pPr>
              <a:buClr>
                <a:schemeClr val="dk1"/>
              </a:buClr>
              <a:buSzPts val="1100"/>
            </a:pPr>
            <a:r>
              <a:rPr lang="en" sz="950">
                <a:solidFill>
                  <a:srgbClr val="222222"/>
                </a:solidFill>
              </a:rPr>
              <a:t>Jorde, LB; Wooding, SP (2004).</a:t>
            </a:r>
            <a:r>
              <a:rPr lang="en" sz="950">
                <a:solidFill>
                  <a:srgbClr val="222222"/>
                </a:solidFill>
                <a:uFill>
                  <a:noFill/>
                </a:uFill>
                <a:hlinkClick r:id="rId3">
                  <a:extLst>
                    <a:ext uri="{A12FA001-AC4F-418D-AE19-62706E023703}">
                      <ahyp:hlinkClr xmlns:ahyp="http://schemas.microsoft.com/office/drawing/2018/hyperlinkcolor" val="tx"/>
                    </a:ext>
                  </a:extLst>
                </a:hlinkClick>
              </a:rPr>
              <a:t> </a:t>
            </a:r>
            <a:r>
              <a:rPr lang="en" sz="950" u="sng">
                <a:solidFill>
                  <a:schemeClr val="hlink"/>
                </a:solidFill>
                <a:hlinkClick r:id="rId3"/>
              </a:rPr>
              <a:t>"Genetic variation, classification and 'race'"</a:t>
            </a:r>
            <a:r>
              <a:rPr lang="en" sz="950">
                <a:solidFill>
                  <a:srgbClr val="222222"/>
                </a:solidFill>
              </a:rPr>
              <a:t>.</a:t>
            </a:r>
            <a:r>
              <a:rPr lang="en" sz="950">
                <a:solidFill>
                  <a:srgbClr val="222222"/>
                </a:solidFill>
                <a:uFill>
                  <a:noFill/>
                </a:uFill>
                <a:hlinkClick r:id="rId4">
                  <a:extLst>
                    <a:ext uri="{A12FA001-AC4F-418D-AE19-62706E023703}">
                      <ahyp:hlinkClr xmlns:ahyp="http://schemas.microsoft.com/office/drawing/2018/hyperlinkcolor" val="tx"/>
                    </a:ext>
                  </a:extLst>
                </a:hlinkClick>
              </a:rPr>
              <a:t> </a:t>
            </a:r>
            <a:r>
              <a:rPr lang="en" sz="950" i="1" u="sng">
                <a:solidFill>
                  <a:schemeClr val="hlink"/>
                </a:solidFill>
                <a:hlinkClick r:id="rId4"/>
              </a:rPr>
              <a:t>Nature Genetics</a:t>
            </a:r>
            <a:r>
              <a:rPr lang="en" sz="950">
                <a:solidFill>
                  <a:srgbClr val="222222"/>
                </a:solidFill>
              </a:rPr>
              <a:t>. </a:t>
            </a:r>
            <a:r>
              <a:rPr lang="en" sz="950" b="1">
                <a:solidFill>
                  <a:srgbClr val="222222"/>
                </a:solidFill>
              </a:rPr>
              <a:t>36</a:t>
            </a:r>
            <a:r>
              <a:rPr lang="en" sz="950">
                <a:solidFill>
                  <a:srgbClr val="222222"/>
                </a:solidFill>
              </a:rPr>
              <a:t> (11s): S28–33.</a:t>
            </a:r>
            <a:endParaRPr sz="950">
              <a:solidFill>
                <a:srgbClr val="222222"/>
              </a:solidFill>
            </a:endParaRPr>
          </a:p>
          <a:p>
            <a:r>
              <a:rPr lang="en" sz="950">
                <a:solidFill>
                  <a:schemeClr val="dk1"/>
                </a:solidFill>
              </a:rPr>
              <a:t>The 1000 Genomes Project Consortium (2015-10-01). "A global reference for human genetic variation". </a:t>
            </a:r>
            <a:r>
              <a:rPr lang="en" sz="950" i="1">
                <a:solidFill>
                  <a:schemeClr val="dk1"/>
                </a:solidFill>
              </a:rPr>
              <a:t>Nature</a:t>
            </a:r>
            <a:r>
              <a:rPr lang="en" sz="950">
                <a:solidFill>
                  <a:schemeClr val="dk1"/>
                </a:solidFill>
              </a:rPr>
              <a:t>. </a:t>
            </a:r>
            <a:r>
              <a:rPr lang="en" sz="950" b="1">
                <a:solidFill>
                  <a:schemeClr val="dk1"/>
                </a:solidFill>
              </a:rPr>
              <a:t>526</a:t>
            </a:r>
            <a:r>
              <a:rPr lang="en" sz="950">
                <a:solidFill>
                  <a:srgbClr val="222222"/>
                </a:solidFill>
              </a:rPr>
              <a:t> (7571): 68–74.</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62"/>
          <p:cNvSpPr txBox="1">
            <a:spLocks noGrp="1"/>
          </p:cNvSpPr>
          <p:nvPr>
            <p:ph type="title"/>
          </p:nvPr>
        </p:nvSpPr>
        <p:spPr>
          <a:xfrm>
            <a:off x="339634" y="617759"/>
            <a:ext cx="11299371" cy="2112377"/>
          </a:xfrm>
          <a:prstGeom prst="rect">
            <a:avLst/>
          </a:prstGeom>
          <a:noFill/>
          <a:ln>
            <a:noFill/>
          </a:ln>
        </p:spPr>
        <p:txBody>
          <a:bodyPr spcFirstLastPara="1" vert="horz" wrap="square" lIns="91425" tIns="45700" rIns="91425" bIns="45700" rtlCol="0" anchor="t" anchorCtr="0">
            <a:noAutofit/>
          </a:bodyPr>
          <a:lstStyle/>
          <a:p>
            <a:r>
              <a:rPr lang="en" dirty="0">
                <a:latin typeface="Montserrat"/>
                <a:ea typeface="Montserrat"/>
                <a:cs typeface="Montserrat"/>
                <a:sym typeface="Montserrat"/>
              </a:rPr>
              <a:t>100,000th scale model of the human genome</a:t>
            </a:r>
            <a:endParaRPr dirty="0">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ata\Dropbox\Colorado College\Teaching\2015-2016 Courses\1 and 2 MB 109 Biophysics FYE\Admin\Photos\group photo.JPG">
            <a:extLst>
              <a:ext uri="{FF2B5EF4-FFF2-40B4-BE49-F238E27FC236}">
                <a16:creationId xmlns:a16="http://schemas.microsoft.com/office/drawing/2014/main" id="{9CA9F642-3209-6DA8-18D4-6B592CCB43A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986" t="38462" r="11040" b="8888"/>
          <a:stretch/>
        </p:blipFill>
        <p:spPr bwMode="auto">
          <a:xfrm>
            <a:off x="1192822" y="800026"/>
            <a:ext cx="9806355" cy="4903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26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63"/>
          <p:cNvSpPr txBox="1"/>
          <p:nvPr/>
        </p:nvSpPr>
        <p:spPr>
          <a:xfrm>
            <a:off x="1566599" y="480646"/>
            <a:ext cx="9089677" cy="6377354"/>
          </a:xfrm>
          <a:prstGeom prst="rect">
            <a:avLst/>
          </a:prstGeom>
          <a:noFill/>
          <a:ln>
            <a:noFill/>
          </a:ln>
        </p:spPr>
        <p:txBody>
          <a:bodyPr spcFirstLastPara="1" wrap="square" lIns="91425" tIns="91425" rIns="91425" bIns="91425" anchor="t" anchorCtr="0">
            <a:noAutofit/>
          </a:bodyPr>
          <a:lstStyle/>
          <a:p>
            <a:pPr>
              <a:lnSpc>
                <a:spcPct val="115000"/>
              </a:lnSpc>
              <a:buClr>
                <a:schemeClr val="dk1"/>
              </a:buClr>
              <a:buSzPts val="1100"/>
            </a:pPr>
            <a:r>
              <a:rPr lang="en" sz="350" dirty="0">
                <a:solidFill>
                  <a:schemeClr val="dk1"/>
                </a:solidFill>
              </a:rPr>
              <a:t>CGATCGATCGATCTCGATCGATCGATCGATCGATCGATCGATCGATCGATCGATCGATCGATCGATCGATCGATCGATCGATCGATCGATCGATCGATCGATCGATCGATCGATCGATCGATCGATCGATCGATCGATCGATCGATCGATCGATCGATCGATCGATCGATCGATCGATCGATCGATCGATCGATCGATC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endParaRPr sz="350" dirty="0">
              <a:solidFill>
                <a:schemeClr val="dk1"/>
              </a:solidFill>
            </a:endParaRPr>
          </a:p>
          <a:p>
            <a:pPr>
              <a:lnSpc>
                <a:spcPct val="115000"/>
              </a:lnSpc>
            </a:pPr>
            <a:endParaRPr sz="300" dirty="0">
              <a:solidFill>
                <a:schemeClr val="dk1"/>
              </a:solidFill>
            </a:endParaRPr>
          </a:p>
          <a:p>
            <a:pPr>
              <a:buClr>
                <a:schemeClr val="dk1"/>
              </a:buClr>
              <a:buSzPts val="1100"/>
            </a:pPr>
            <a:endParaRPr sz="100" dirty="0">
              <a:solidFill>
                <a:schemeClr val="dk1"/>
              </a:solidFill>
            </a:endParaRPr>
          </a:p>
        </p:txBody>
      </p:sp>
      <p:sp>
        <p:nvSpPr>
          <p:cNvPr id="336" name="Google Shape;336;p63"/>
          <p:cNvSpPr txBox="1"/>
          <p:nvPr/>
        </p:nvSpPr>
        <p:spPr>
          <a:xfrm>
            <a:off x="877577" y="115638"/>
            <a:ext cx="9649746" cy="564300"/>
          </a:xfrm>
          <a:prstGeom prst="rect">
            <a:avLst/>
          </a:prstGeom>
          <a:noFill/>
          <a:ln>
            <a:noFill/>
          </a:ln>
        </p:spPr>
        <p:txBody>
          <a:bodyPr spcFirstLastPara="1" wrap="square" lIns="91425" tIns="91425" rIns="91425" bIns="91425" anchor="t" anchorCtr="0">
            <a:noAutofit/>
          </a:bodyPr>
          <a:lstStyle/>
          <a:p>
            <a:r>
              <a:rPr lang="en" b="1" dirty="0">
                <a:solidFill>
                  <a:srgbClr val="154067"/>
                </a:solidFill>
                <a:latin typeface="Montserrat"/>
                <a:ea typeface="Montserrat"/>
                <a:cs typeface="Montserrat"/>
                <a:sym typeface="Montserrat"/>
              </a:rPr>
              <a:t>Total Genome on three slides (1/100,000 scale = 32,000 nucleotides) </a:t>
            </a:r>
            <a:endParaRPr b="1" dirty="0">
              <a:solidFill>
                <a:srgbClr val="154067"/>
              </a:solidFill>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64"/>
          <p:cNvSpPr txBox="1"/>
          <p:nvPr/>
        </p:nvSpPr>
        <p:spPr>
          <a:xfrm>
            <a:off x="1566600" y="725550"/>
            <a:ext cx="9058800" cy="5406900"/>
          </a:xfrm>
          <a:prstGeom prst="rect">
            <a:avLst/>
          </a:prstGeom>
          <a:noFill/>
          <a:ln>
            <a:noFill/>
          </a:ln>
        </p:spPr>
        <p:txBody>
          <a:bodyPr spcFirstLastPara="1" wrap="square" lIns="91425" tIns="91425" rIns="91425" bIns="91425" anchor="t" anchorCtr="0">
            <a:noAutofit/>
          </a:bodyPr>
          <a:lstStyle/>
          <a:p>
            <a:pPr>
              <a:lnSpc>
                <a:spcPct val="115000"/>
              </a:lnSpc>
              <a:buClr>
                <a:schemeClr val="dk1"/>
              </a:buClr>
              <a:buSzPts val="1100"/>
            </a:pPr>
            <a:r>
              <a:rPr lang="en" sz="350" dirty="0">
                <a:solidFill>
                  <a:schemeClr val="dk1"/>
                </a:solidFill>
                <a:highlight>
                  <a:srgbClr val="FFFF00"/>
                </a:highlight>
              </a:rPr>
              <a:t>CGATCGATCGATCTCGATCGATCGATCGATCGATCGATCGATCGATCGATCGATCGATCGATCGATCGATCGATCGATCGATCGATCGATCGATCGATCGATCGATCGATCGATCGATCGATCGATCGATCGATCGATCGATCGATCGATCGATCGATCGATCGATCGATCGATCGATCGATCGATCGATCGATCGATCATCGATCGATCGATCGATCGATCGATCGATCGATCGATCGATCGATCGATCGATCGATCGATCGATCGATCGATCGATCGATCGATCGATCGATCGATCGATCGATCGATCGATCGATCGA</a:t>
            </a:r>
            <a:r>
              <a:rPr lang="en" sz="35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A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endParaRPr sz="350" dirty="0">
              <a:solidFill>
                <a:schemeClr val="dk1"/>
              </a:solidFill>
            </a:endParaRPr>
          </a:p>
          <a:p>
            <a:pPr>
              <a:lnSpc>
                <a:spcPct val="115000"/>
              </a:lnSpc>
            </a:pPr>
            <a:r>
              <a:rPr lang="en" sz="300" dirty="0">
                <a:solidFill>
                  <a:schemeClr val="dk1"/>
                </a:solidFill>
                <a:latin typeface="Calibri"/>
                <a:ea typeface="Calibri"/>
                <a:cs typeface="Calibri"/>
                <a:sym typeface="Calibri"/>
              </a:rPr>
              <a:t> </a:t>
            </a:r>
            <a:endParaRPr sz="300" dirty="0">
              <a:solidFill>
                <a:schemeClr val="dk1"/>
              </a:solidFill>
              <a:latin typeface="Calibri"/>
              <a:ea typeface="Calibri"/>
              <a:cs typeface="Calibri"/>
              <a:sym typeface="Calibri"/>
            </a:endParaRPr>
          </a:p>
          <a:p>
            <a:pPr>
              <a:lnSpc>
                <a:spcPct val="115000"/>
              </a:lnSpc>
            </a:pPr>
            <a:endParaRPr sz="300" dirty="0">
              <a:solidFill>
                <a:schemeClr val="dk1"/>
              </a:solidFill>
            </a:endParaRPr>
          </a:p>
        </p:txBody>
      </p:sp>
      <p:sp>
        <p:nvSpPr>
          <p:cNvPr id="342" name="Google Shape;342;p64"/>
          <p:cNvSpPr txBox="1"/>
          <p:nvPr/>
        </p:nvSpPr>
        <p:spPr>
          <a:xfrm>
            <a:off x="1566600" y="153679"/>
            <a:ext cx="4139100" cy="921000"/>
          </a:xfrm>
          <a:prstGeom prst="rect">
            <a:avLst/>
          </a:prstGeom>
          <a:noFill/>
          <a:ln>
            <a:noFill/>
          </a:ln>
        </p:spPr>
        <p:txBody>
          <a:bodyPr spcFirstLastPara="1" wrap="square" lIns="91425" tIns="91425" rIns="91425" bIns="91425" anchor="t" anchorCtr="0">
            <a:noAutofit/>
          </a:bodyPr>
          <a:lstStyle/>
          <a:p>
            <a:r>
              <a:rPr lang="en" b="1" dirty="0">
                <a:solidFill>
                  <a:srgbClr val="154067"/>
                </a:solidFill>
                <a:highlight>
                  <a:srgbClr val="FFFF00"/>
                </a:highlight>
                <a:latin typeface="Montserrat"/>
                <a:ea typeface="Montserrat"/>
                <a:cs typeface="Montserrat"/>
                <a:sym typeface="Montserrat"/>
              </a:rPr>
              <a:t>1% </a:t>
            </a:r>
            <a:r>
              <a:rPr lang="en" b="1" dirty="0">
                <a:solidFill>
                  <a:srgbClr val="154067"/>
                </a:solidFill>
                <a:latin typeface="Montserrat"/>
                <a:ea typeface="Montserrat"/>
                <a:cs typeface="Montserrat"/>
                <a:sym typeface="Montserrat"/>
              </a:rPr>
              <a:t>codes for proteins </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65"/>
          <p:cNvSpPr txBox="1"/>
          <p:nvPr/>
        </p:nvSpPr>
        <p:spPr>
          <a:xfrm>
            <a:off x="1566600" y="725550"/>
            <a:ext cx="9058800" cy="5406900"/>
          </a:xfrm>
          <a:prstGeom prst="rect">
            <a:avLst/>
          </a:prstGeom>
          <a:noFill/>
          <a:ln>
            <a:noFill/>
          </a:ln>
        </p:spPr>
        <p:txBody>
          <a:bodyPr spcFirstLastPara="1" wrap="square" lIns="91425" tIns="91425" rIns="91425" bIns="91425" anchor="t" anchorCtr="0">
            <a:noAutofit/>
          </a:bodyPr>
          <a:lstStyle/>
          <a:p>
            <a:pPr>
              <a:lnSpc>
                <a:spcPct val="115000"/>
              </a:lnSpc>
              <a:buClr>
                <a:schemeClr val="dk1"/>
              </a:buClr>
              <a:buSzPts val="1100"/>
            </a:pPr>
            <a:r>
              <a:rPr lang="en" sz="350">
                <a:solidFill>
                  <a:schemeClr val="dk1"/>
                </a:solidFill>
                <a:highlight>
                  <a:srgbClr val="FFFF00"/>
                </a:highlight>
              </a:rPr>
              <a:t>CGATCGATCGATCTCGATCGATCGATCGATCGATCGATCGATCGATCGATCGATCGATCGATCGATCGATCGATCGATCGATCGATCGATCGATCGATCGATCGATCGATCGATCGATCGATCGATCGATCGATCGATCGATCGATCGATCGATCGATCGATCGATCGATCGATCGATCGATCGATCGATCGATCGATCATCGATCGATCGATCGATCGATCGATCGATCGATCGATCGATCGATCGATCGATCGATCGATCGATCGATCGATCGATCGATCGATCGATCGATCGATCGATCGATCGATCGATCGATCGA</a:t>
            </a:r>
            <a:r>
              <a:rPr lang="en" sz="35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
            </a:r>
            <a:r>
              <a:rPr lang="en" sz="350">
                <a:solidFill>
                  <a:schemeClr val="dk1"/>
                </a:solidFill>
                <a:highlight>
                  <a:srgbClr val="FF0000"/>
                </a:highlight>
              </a:rPr>
              <a:t>ATCGATCGATCGATCGATCGATCGATACGATC</a:t>
            </a:r>
            <a:r>
              <a:rPr lang="en" sz="35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endParaRPr sz="350">
              <a:solidFill>
                <a:schemeClr val="dk1"/>
              </a:solidFill>
            </a:endParaRPr>
          </a:p>
          <a:p>
            <a:pPr>
              <a:lnSpc>
                <a:spcPct val="115000"/>
              </a:lnSpc>
            </a:pPr>
            <a:endParaRPr sz="350" b="1">
              <a:solidFill>
                <a:schemeClr val="dk1"/>
              </a:solidFill>
              <a:highlight>
                <a:srgbClr val="FFFF00"/>
              </a:highlight>
            </a:endParaRPr>
          </a:p>
        </p:txBody>
      </p:sp>
      <p:sp>
        <p:nvSpPr>
          <p:cNvPr id="348" name="Google Shape;348;p65"/>
          <p:cNvSpPr txBox="1"/>
          <p:nvPr/>
        </p:nvSpPr>
        <p:spPr>
          <a:xfrm>
            <a:off x="1566600" y="132592"/>
            <a:ext cx="9058800" cy="676800"/>
          </a:xfrm>
          <a:prstGeom prst="rect">
            <a:avLst/>
          </a:prstGeom>
          <a:noFill/>
          <a:ln>
            <a:noFill/>
          </a:ln>
        </p:spPr>
        <p:txBody>
          <a:bodyPr spcFirstLastPara="1" wrap="square" lIns="91425" tIns="91425" rIns="91425" bIns="91425" anchor="t" anchorCtr="0">
            <a:noAutofit/>
          </a:bodyPr>
          <a:lstStyle/>
          <a:p>
            <a:r>
              <a:rPr lang="en" b="1" dirty="0">
                <a:solidFill>
                  <a:srgbClr val="FF0000"/>
                </a:solidFill>
                <a:latin typeface="Montserrat"/>
                <a:ea typeface="Montserrat"/>
                <a:cs typeface="Montserrat"/>
                <a:sym typeface="Montserrat"/>
              </a:rPr>
              <a:t>0.1% </a:t>
            </a:r>
            <a:r>
              <a:rPr lang="en" b="1" dirty="0">
                <a:solidFill>
                  <a:srgbClr val="154067"/>
                </a:solidFill>
                <a:latin typeface="Montserrat"/>
                <a:ea typeface="Montserrat"/>
                <a:cs typeface="Montserrat"/>
                <a:sym typeface="Montserrat"/>
              </a:rPr>
              <a:t>is variable between people</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66"/>
          <p:cNvSpPr txBox="1">
            <a:spLocks noGrp="1"/>
          </p:cNvSpPr>
          <p:nvPr>
            <p:ph type="title"/>
          </p:nvPr>
        </p:nvSpPr>
        <p:spPr>
          <a:xfrm>
            <a:off x="1982788" y="2995200"/>
            <a:ext cx="8224800" cy="864300"/>
          </a:xfrm>
          <a:prstGeom prst="rect">
            <a:avLst/>
          </a:prstGeom>
        </p:spPr>
        <p:txBody>
          <a:bodyPr spcFirstLastPara="1" vert="horz" wrap="square" lIns="91425" tIns="45700" rIns="91425" bIns="45700" rtlCol="0" anchor="t" anchorCtr="0">
            <a:noAutofit/>
          </a:bodyPr>
          <a:lstStyle/>
          <a:p>
            <a:r>
              <a:rPr lang="en">
                <a:latin typeface="Montserrat"/>
                <a:ea typeface="Montserrat"/>
                <a:cs typeface="Montserrat"/>
                <a:sym typeface="Montserrat"/>
              </a:rPr>
              <a:t>But in reality is looks more like this</a:t>
            </a:r>
            <a:endParaRPr>
              <a:latin typeface="Montserrat"/>
              <a:ea typeface="Montserrat"/>
              <a:cs typeface="Montserrat"/>
              <a:sym typeface="Montserra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68"/>
          <p:cNvSpPr txBox="1"/>
          <p:nvPr/>
        </p:nvSpPr>
        <p:spPr>
          <a:xfrm>
            <a:off x="1549475" y="725550"/>
            <a:ext cx="9058800" cy="5406900"/>
          </a:xfrm>
          <a:prstGeom prst="rect">
            <a:avLst/>
          </a:prstGeom>
          <a:noFill/>
          <a:ln>
            <a:noFill/>
          </a:ln>
        </p:spPr>
        <p:txBody>
          <a:bodyPr spcFirstLastPara="1" wrap="square" lIns="91425" tIns="91425" rIns="91425" bIns="91425" anchor="t" anchorCtr="0">
            <a:noAutofit/>
          </a:bodyPr>
          <a:lstStyle/>
          <a:p>
            <a:pPr>
              <a:lnSpc>
                <a:spcPct val="115000"/>
              </a:lnSpc>
            </a:pPr>
            <a:r>
              <a:rPr lang="en" sz="300" dirty="0">
                <a:solidFill>
                  <a:schemeClr val="dk1"/>
                </a:solidFill>
                <a:highlight>
                  <a:srgbClr val="FFFF00"/>
                </a:highlight>
              </a:rPr>
              <a:t>ATCGATCGAC</a:t>
            </a:r>
            <a:r>
              <a:rPr lang="en" sz="300" dirty="0">
                <a:solidFill>
                  <a:schemeClr val="dk1"/>
                </a:solidFill>
              </a:rPr>
              <a:t>GATCGATCGATCGATCGATCGATCGATCGATCGATCGATCGATCGATCGATCGATCGATCGATCGATCGATCGATCGATCGATCGATCGATCGATCGATCGATCGATCGATCGATCGATCGATCGATCGATCGATCGATCGATCGATCGATCGATCGATCGATCGATCGATCGATCGATCGATCGATA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0000"/>
                </a:highlight>
              </a:rPr>
              <a:t>A</a:t>
            </a:r>
            <a:r>
              <a:rPr lang="en" sz="300" dirty="0">
                <a:solidFill>
                  <a:schemeClr val="dk1"/>
                </a:solidFill>
              </a:rPr>
              <a:t>TCGATCGATCGATCGATCGATCGATCGATCGATCGATCGATCGATCGATCGATCGATCGATCGAT</a:t>
            </a:r>
            <a:r>
              <a:rPr lang="en" sz="300" dirty="0">
                <a:solidFill>
                  <a:schemeClr val="dk1"/>
                </a:solidFill>
                <a:highlight>
                  <a:srgbClr val="FFFF00"/>
                </a:highlight>
              </a:rPr>
              <a:t>ATCGATCcCGATCTCG</a:t>
            </a:r>
            <a:r>
              <a:rPr lang="en" sz="300" dirty="0">
                <a:solidFill>
                  <a:schemeClr val="dk1"/>
                </a:solidFill>
              </a:rPr>
              <a:t>CGATCGATCGATCGATCGATCGATCGATCGATCGATCGATCGATCGATCGATCGATCGATCGATCGATCGATCGATCGATC</a:t>
            </a:r>
            <a:r>
              <a:rPr lang="en" sz="300" dirty="0">
                <a:solidFill>
                  <a:schemeClr val="dk1"/>
                </a:solidFill>
                <a:highlight>
                  <a:srgbClr val="FFFF00"/>
                </a:highlight>
              </a:rPr>
              <a:t>GACGATCGCGATCG</a:t>
            </a:r>
            <a:r>
              <a:rPr lang="en" sz="300" dirty="0">
                <a:solidFill>
                  <a:schemeClr val="dk1"/>
                </a:solidFill>
              </a:rPr>
              <a:t>GATCGATCGATCGATCGATCGATCGATCGATCGATCGATC</a:t>
            </a:r>
            <a:r>
              <a:rPr lang="en" sz="300" dirty="0">
                <a:solidFill>
                  <a:schemeClr val="dk1"/>
                </a:solidFill>
                <a:highlight>
                  <a:srgbClr val="FFFF00"/>
                </a:highlight>
              </a:rPr>
              <a:t>GATCGATCGA</a:t>
            </a:r>
            <a:r>
              <a:rPr lang="en" sz="300" dirty="0">
                <a:solidFill>
                  <a:schemeClr val="dk1"/>
                </a:solidFill>
              </a:rPr>
              <a:t>GATCGATCGATCGATCGATCGATCGATCGATCGATCGATCGATCGATCGATCGATCGATCGATCGATCGATCGATCGATCGATCGATCGATCGATCGATCGATCGATCGATCGATCGATCGATCGATC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0000"/>
                </a:highlight>
              </a:rPr>
              <a:t>A</a:t>
            </a:r>
            <a:r>
              <a:rPr lang="en" sz="300" dirty="0">
                <a:solidFill>
                  <a:schemeClr val="dk1"/>
                </a:solidFill>
              </a:rPr>
              <a:t>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GATCGATCGATCGATCGATCGATCGATCGATCGATCGATCGATCGATCGATCGATCGATCGATCGATCGATCGATCGATCGATCGATCGATCGATCGATCGATCGATCGATCGATCGATCGATCGATCGATCGATCGATCGATCGATCGATCGATC</a:t>
            </a:r>
            <a:r>
              <a:rPr lang="en" sz="300" dirty="0">
                <a:solidFill>
                  <a:schemeClr val="dk1"/>
                </a:solidFill>
                <a:highlight>
                  <a:srgbClr val="FFFF00"/>
                </a:highlight>
              </a:rPr>
              <a:t>TCGATCGAT</a:t>
            </a:r>
            <a:r>
              <a:rPr lang="en" sz="300" dirty="0">
                <a:solidFill>
                  <a:schemeClr val="dk1"/>
                </a:solidFill>
              </a:rPr>
              <a:t>GATCGATCGATCGATCGATCGATCGATCGATCGATCGATCGATCGATCGATCGATCGATCGATCGATCGATCGATCGATCGATCGATCGATCGATCGATCGATCGATCGATCGATCGATCGATCGATCGATCGATCGATCGATCGATCGATCGATCG</a:t>
            </a:r>
            <a:r>
              <a:rPr lang="en" sz="300" dirty="0">
                <a:solidFill>
                  <a:schemeClr val="dk1"/>
                </a:solidFill>
                <a:highlight>
                  <a:srgbClr val="FFFF00"/>
                </a:highlight>
              </a:rPr>
              <a:t>ATCGATCGAT</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FF00"/>
                </a:highlight>
              </a:rPr>
              <a:t>CGATC</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FF00"/>
                </a:highlight>
              </a:rPr>
              <a:t>CATC</a:t>
            </a:r>
            <a:r>
              <a:rPr lang="en" sz="300" dirty="0">
                <a:solidFill>
                  <a:schemeClr val="dk1"/>
                </a:solidFill>
              </a:rPr>
              <a:t>CGATCGATCGATCGATCGATCGATCGATCGATCGATCGATCGATCGATCGATCGATCGATCGATCGATCGATCGATCGATCGATCGATCGATCGATCGATCGATCGATCGATCGATCGATCGATCGATCGATCGATCGATCGATCGA</a:t>
            </a:r>
            <a:r>
              <a:rPr lang="en" sz="300" dirty="0">
                <a:solidFill>
                  <a:schemeClr val="dk1"/>
                </a:solidFill>
                <a:highlight>
                  <a:srgbClr val="FFFF00"/>
                </a:highlight>
              </a:rPr>
              <a:t>GATCGAT</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TCGATCT</a:t>
            </a:r>
            <a:r>
              <a:rPr lang="en" sz="300" dirty="0">
                <a:solidFill>
                  <a:schemeClr val="dk1"/>
                </a:solidFill>
              </a:rPr>
              <a:t>ATCGATCGATCGATCGATCGATCGATCGATCGATCGATCGATC</a:t>
            </a:r>
            <a:r>
              <a:rPr lang="en" sz="300" dirty="0">
                <a:solidFill>
                  <a:schemeClr val="dk1"/>
                </a:solidFill>
                <a:highlight>
                  <a:srgbClr val="FF0000"/>
                </a:highlight>
              </a:rPr>
              <a:t>G</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0000"/>
                </a:highlight>
              </a:rPr>
              <a:t>G</a:t>
            </a:r>
            <a:r>
              <a:rPr lang="en" sz="300" dirty="0">
                <a:solidFill>
                  <a:schemeClr val="dk1"/>
                </a:solidFill>
              </a:rPr>
              <a:t>ATCGATCGATCGATCGATCGAT</a:t>
            </a:r>
            <a:r>
              <a:rPr lang="en" sz="300" dirty="0">
                <a:solidFill>
                  <a:schemeClr val="dk1"/>
                </a:solidFill>
                <a:highlight>
                  <a:srgbClr val="FFFF00"/>
                </a:highlight>
              </a:rPr>
              <a:t>CGATCGATC</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FF00"/>
                </a:highlight>
              </a:rPr>
              <a:t>GATCGATC</a:t>
            </a:r>
            <a:r>
              <a:rPr lang="en" sz="300" dirty="0">
                <a:solidFill>
                  <a:schemeClr val="dk1"/>
                </a:solidFill>
              </a:rPr>
              <a:t>TCGATCGATCGATCGATCGATCGATCGATCGATCGATCGATCGATCGATCGATCGATCGATCGATCGATCGATCGATCGATCGATCGATCGATCGATCGATCGATCGATCGATCGATCGATCGATCGATCGATCGATCGATCGATCGATCGATCGATCGATC</a:t>
            </a:r>
            <a:r>
              <a:rPr lang="en" sz="300" dirty="0">
                <a:solidFill>
                  <a:schemeClr val="dk1"/>
                </a:solidFill>
                <a:highlight>
                  <a:srgbClr val="FF0000"/>
                </a:highlight>
              </a:rPr>
              <a:t>G</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FF00"/>
                </a:highlight>
              </a:rPr>
              <a:t>GATCGATCGATGATC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0000"/>
                </a:highlight>
              </a:rPr>
              <a:t>A</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TCCCGATCGATCGT</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FF00"/>
                </a:highlight>
              </a:rPr>
              <a:t>GATCGATCG</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a:t>
            </a:r>
            <a:r>
              <a:rPr lang="en" sz="300" dirty="0">
                <a:solidFill>
                  <a:schemeClr val="dk1"/>
                </a:solidFill>
                <a:highlight>
                  <a:srgbClr val="FFFF00"/>
                </a:highlight>
              </a:rPr>
              <a:t>CGATC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FF00"/>
                </a:highlight>
              </a:rPr>
              <a:t>GGATCGATCG</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0000"/>
                </a:highlight>
              </a:rPr>
              <a:t>GA</a:t>
            </a:r>
            <a:r>
              <a:rPr lang="en" sz="300" dirty="0">
                <a:solidFill>
                  <a:schemeClr val="dk1"/>
                </a:solidFill>
              </a:rPr>
              <a:t>TCGATCGATCGATCGATCGATCGATCGATCGATCGATCGATCGATCGATCGATCGATCGATCGATCGATCGATCGATCGATCGATCGATCGATCGATCGATCGATCGATCGATCGATCGATCGATCGATCGATCGATCGATCGATCGATCGATCGATC</a:t>
            </a:r>
            <a:r>
              <a:rPr lang="en" sz="300" dirty="0">
                <a:solidFill>
                  <a:schemeClr val="dk1"/>
                </a:solidFill>
                <a:highlight>
                  <a:srgbClr val="FFFF00"/>
                </a:highlight>
              </a:rPr>
              <a:t>GATCGATC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FF00"/>
                </a:highlight>
              </a:rPr>
              <a:t>ATCGATCGATCGATC</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ATCGATCGA</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ATCGATCCGATCTCGAT</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0000"/>
                </a:highlight>
              </a:rPr>
              <a:t>A</a:t>
            </a:r>
            <a:r>
              <a:rPr lang="en" sz="300" dirty="0">
                <a:solidFill>
                  <a:schemeClr val="dk1"/>
                </a:solidFill>
              </a:rPr>
              <a:t>TCGATCGATCGATCGATCGATCGATCGATCGATCGATCGATCGATCGATCGATCGATCGATCGATCGATCGATCGATCGATCG</a:t>
            </a:r>
            <a:r>
              <a:rPr lang="en" sz="300" dirty="0">
                <a:solidFill>
                  <a:schemeClr val="dk1"/>
                </a:solidFill>
                <a:highlight>
                  <a:srgbClr val="FFFF00"/>
                </a:highlight>
              </a:rPr>
              <a:t>ATCGGATCG</a:t>
            </a:r>
            <a:r>
              <a:rPr lang="en" sz="300" dirty="0">
                <a:solidFill>
                  <a:schemeClr val="dk1"/>
                </a:solidFill>
              </a:rPr>
              <a:t>ATCGATCGATCGATCGATCGATCGATCGATCGATCGATCGATCGATCGATCGATCGATCGAT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FF00"/>
                </a:highlight>
              </a:rPr>
              <a:t>TCTCGAC</a:t>
            </a:r>
            <a:r>
              <a:rPr lang="en" sz="300" dirty="0">
                <a:solidFill>
                  <a:schemeClr val="dk1"/>
                </a:solidFill>
              </a:rPr>
              <a:t>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FF00"/>
                </a:highlight>
              </a:rPr>
              <a:t>GATCGC</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
            </a:r>
            <a:r>
              <a:rPr lang="en" sz="300" dirty="0">
                <a:solidFill>
                  <a:schemeClr val="dk1"/>
                </a:solidFill>
                <a:highlight>
                  <a:srgbClr val="FFFF00"/>
                </a:highlight>
              </a:rPr>
              <a:t>GATCGGAT</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FF00"/>
                </a:highlight>
              </a:rPr>
              <a:t>CGATCGATCGATC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CGATCGATCGATCGATCGATCGATCGATCGATCGATCGATCGATCGATCGATCGATCGATCGATCGATCGATCGATCGATCGATCGATCGATCGATCGATCGATCGATCGATCGATCGATCGATCGATCGATCGATCGATCGATCGATCGATCGATCGATCGATCGATCGATCG</a:t>
            </a:r>
            <a:r>
              <a:rPr lang="en" sz="300" dirty="0">
                <a:solidFill>
                  <a:schemeClr val="dk1"/>
                </a:solidFill>
                <a:highlight>
                  <a:srgbClr val="FF0000"/>
                </a:highlight>
              </a:rPr>
              <a:t>A</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TCGATCGAT</a:t>
            </a:r>
            <a:r>
              <a:rPr lang="en" sz="300" dirty="0">
                <a:solidFill>
                  <a:schemeClr val="dk1"/>
                </a:solidFill>
              </a:rPr>
              <a:t>ATCGATCGATCGATCGATCGATCGATCGATCGATCGATCGATCGATCGATCGATCGATCGATCGATCGATCGATCGATCGATCGATCGATCGATCGATCGATCGATCGATCGATCGATCGATCGATCGATCGATCGATCGATCGA</a:t>
            </a:r>
            <a:r>
              <a:rPr lang="en" sz="300" dirty="0">
                <a:solidFill>
                  <a:schemeClr val="dk1"/>
                </a:solidFill>
                <a:highlight>
                  <a:srgbClr val="FFFF00"/>
                </a:highlight>
              </a:rPr>
              <a:t>GACGTC</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FF00"/>
                </a:highlight>
              </a:rPr>
              <a:t>CGATC</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0000"/>
                </a:highlight>
              </a:rPr>
              <a:t>G</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0000"/>
                </a:highlight>
              </a:rPr>
              <a:t>A</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CAAGATCGACGAGATCG</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GATCGATCGATCGATCGATCGATCGATCGATCGATCGATCGATCGATCGATCGATCGATCGATCGATCGATCGATCGATCGA</a:t>
            </a:r>
            <a:r>
              <a:rPr lang="en" sz="300" dirty="0">
                <a:solidFill>
                  <a:schemeClr val="dk1"/>
                </a:solidFill>
                <a:highlight>
                  <a:srgbClr val="FFFF00"/>
                </a:highlight>
              </a:rPr>
              <a:t>ATCATCGATCG</a:t>
            </a:r>
            <a:r>
              <a:rPr lang="en" sz="300" dirty="0">
                <a:solidFill>
                  <a:schemeClr val="dk1"/>
                </a:solidFill>
              </a:rPr>
              <a:t>TCGATCGATC</a:t>
            </a:r>
            <a:r>
              <a:rPr lang="en" sz="300" dirty="0">
                <a:solidFill>
                  <a:schemeClr val="dk1"/>
                </a:solidFill>
                <a:highlight>
                  <a:srgbClr val="FF0000"/>
                </a:highlight>
              </a:rPr>
              <a:t>G</a:t>
            </a:r>
            <a:r>
              <a:rPr lang="en" sz="300" dirty="0">
                <a:solidFill>
                  <a:schemeClr val="dk1"/>
                </a:solidFill>
              </a:rPr>
              <a:t>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FF00"/>
                </a:highlight>
              </a:rPr>
              <a:t>GATCGAT</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FF00"/>
                </a:highlight>
              </a:rPr>
              <a:t>CGATCGATCGATC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FF00"/>
                </a:highlight>
              </a:rPr>
              <a:t>GATCGAT</a:t>
            </a:r>
            <a:r>
              <a:rPr lang="en" sz="300" dirty="0">
                <a:solidFill>
                  <a:schemeClr val="dk1"/>
                </a:solidFill>
              </a:rPr>
              <a:t>CGATCGATCGATCGATCGATCGATCGATCGATCGATCGATCGATCGATCGATCGATCGATCGATCGATCGATCGATCGATCGATCGATCGATCGATCGA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CGATCGATCGATCGATCGATCGATCGATCGATCGATCGATCGATCGATCGATCGATCGATCGATCGATCGATCGATCGATCGATCGATCGATCGATCGATCGATCGATCGATCGATCGATCGATCGATCGATCGATCGATCGATCGATCGATCGATCGATCGATCGATCG</a:t>
            </a:r>
            <a:r>
              <a:rPr lang="en" sz="300" dirty="0">
                <a:solidFill>
                  <a:schemeClr val="dk1"/>
                </a:solidFill>
                <a:highlight>
                  <a:srgbClr val="FF0000"/>
                </a:highlight>
              </a:rPr>
              <a:t>A</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FF00"/>
                </a:highlight>
              </a:rPr>
              <a:t>ATCGATCGATCGA</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FF00"/>
                </a:highlight>
              </a:rPr>
              <a:t>TCGATC</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
            </a:r>
            <a:r>
              <a:rPr lang="en" sz="300" dirty="0">
                <a:solidFill>
                  <a:schemeClr val="dk1"/>
                </a:solidFill>
                <a:highlight>
                  <a:srgbClr val="FFFF00"/>
                </a:highlight>
              </a:rPr>
              <a:t>ATCGATCGATCGA</a:t>
            </a:r>
            <a:r>
              <a:rPr lang="en" sz="300" dirty="0">
                <a:solidFill>
                  <a:schemeClr val="dk1"/>
                </a:solidFill>
              </a:rPr>
              <a:t>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0000"/>
                </a:highlight>
              </a:rPr>
              <a:t>G</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FF00"/>
                </a:highlight>
              </a:rPr>
              <a:t>TCGATCGATCGATCGATCGAT</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TCGATCGATC</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FF00"/>
                </a:highlight>
              </a:rPr>
              <a:t>ATCGATCGATC</a:t>
            </a:r>
            <a:r>
              <a:rPr lang="en" sz="300" dirty="0">
                <a:solidFill>
                  <a:schemeClr val="dk1"/>
                </a:solidFill>
                <a:highlight>
                  <a:srgbClr val="FF0000"/>
                </a:highlight>
              </a:rPr>
              <a:t>G</a:t>
            </a:r>
            <a:r>
              <a:rPr lang="en" sz="300" dirty="0">
                <a:solidFill>
                  <a:schemeClr val="dk1"/>
                </a:solidFill>
                <a:highlight>
                  <a:srgbClr val="FFFF00"/>
                </a:highlight>
              </a:rPr>
              <a:t>ATC</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GATCGATCGA</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a:t>
            </a:r>
            <a:r>
              <a:rPr lang="en" sz="300" dirty="0">
                <a:solidFill>
                  <a:schemeClr val="dk1"/>
                </a:solidFill>
                <a:highlight>
                  <a:srgbClr val="FF0000"/>
                </a:highlight>
              </a:rPr>
              <a:t>G</a:t>
            </a:r>
            <a:r>
              <a:rPr lang="en" sz="300" dirty="0">
                <a:solidFill>
                  <a:schemeClr val="dk1"/>
                </a:solidFill>
              </a:rPr>
              <a:t>ATCGATCGATCGATCGATCGATCGATCGATCGATCGATCGATCGATCGATCGATCGATCGATCGATCGATCGATCGATCGATCGATCGATCGATCGATCGATCGATCGATCGATCGATCGATCGATCGATCGATCGATCGATCGATCGATC</a:t>
            </a:r>
            <a:r>
              <a:rPr lang="en" sz="300" dirty="0">
                <a:solidFill>
                  <a:schemeClr val="dk1"/>
                </a:solidFill>
                <a:highlight>
                  <a:srgbClr val="FFFF00"/>
                </a:highlight>
              </a:rPr>
              <a:t>ATCGATC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0000"/>
                </a:highlight>
              </a:rPr>
              <a:t>C</a:t>
            </a:r>
            <a:r>
              <a:rPr lang="en" sz="300" dirty="0">
                <a:solidFill>
                  <a:schemeClr val="dk1"/>
                </a:solidFill>
              </a:rPr>
              <a:t>GAT</a:t>
            </a:r>
            <a:r>
              <a:rPr lang="en" sz="300" dirty="0">
                <a:solidFill>
                  <a:schemeClr val="dk1"/>
                </a:solidFill>
                <a:highlight>
                  <a:srgbClr val="FFFF00"/>
                </a:highlight>
              </a:rPr>
              <a:t>CGATC</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r>
              <a:rPr lang="en" sz="300" dirty="0">
                <a:solidFill>
                  <a:schemeClr val="dk1"/>
                </a:solidFill>
                <a:highlight>
                  <a:srgbClr val="FF0000"/>
                </a:highlight>
              </a:rPr>
              <a:t>C</a:t>
            </a:r>
            <a:r>
              <a:rPr lang="en" sz="300" dirty="0">
                <a:solidFill>
                  <a:schemeClr val="dk1"/>
                </a:solidFill>
              </a:rPr>
              <a:t>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GATCGATCGAT</a:t>
            </a:r>
            <a:r>
              <a:rPr lang="en" sz="300" dirty="0">
                <a:solidFill>
                  <a:schemeClr val="dk1"/>
                </a:solidFill>
              </a:rPr>
              <a:t>ATCGATCGATCGATCGATCGATCGATCGATCGATCGATCGATCGATCGATCGATCGATCGATCGATCGATCGATCGATCGATCGA</a:t>
            </a:r>
            <a:r>
              <a:rPr lang="en" sz="300" dirty="0">
                <a:solidFill>
                  <a:schemeClr val="dk1"/>
                </a:solidFill>
                <a:highlight>
                  <a:srgbClr val="FF0000"/>
                </a:highlight>
              </a:rPr>
              <a:t>T</a:t>
            </a:r>
            <a:r>
              <a:rPr lang="en" sz="300" dirty="0">
                <a:solidFill>
                  <a:schemeClr val="dk1"/>
                </a:solidFill>
              </a:rPr>
              <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
            </a:r>
            <a:r>
              <a:rPr lang="en" sz="300" dirty="0">
                <a:solidFill>
                  <a:schemeClr val="dk1"/>
                </a:solidFill>
                <a:highlight>
                  <a:srgbClr val="FFFF00"/>
                </a:highlight>
              </a:rPr>
              <a:t>ATCGATCGATCGATCGATCG</a:t>
            </a:r>
            <a:r>
              <a:rPr lang="en" sz="300" dirty="0">
                <a:solidFill>
                  <a:schemeClr val="dk1"/>
                </a:solidFill>
              </a:rPr>
              <a:t>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CGAT</a:t>
            </a:r>
            <a:endParaRPr sz="300" dirty="0">
              <a:solidFill>
                <a:schemeClr val="dk1"/>
              </a:solidFill>
            </a:endParaRPr>
          </a:p>
          <a:p>
            <a:pPr>
              <a:lnSpc>
                <a:spcPct val="115000"/>
              </a:lnSpc>
            </a:pPr>
            <a:r>
              <a:rPr lang="en" sz="300" dirty="0">
                <a:solidFill>
                  <a:schemeClr val="dk1"/>
                </a:solidFill>
                <a:latin typeface="Calibri"/>
                <a:ea typeface="Calibri"/>
                <a:cs typeface="Calibri"/>
                <a:sym typeface="Calibri"/>
              </a:rPr>
              <a:t> </a:t>
            </a:r>
            <a:endParaRPr sz="300" dirty="0">
              <a:solidFill>
                <a:schemeClr val="dk1"/>
              </a:solidFill>
              <a:latin typeface="Calibri"/>
              <a:ea typeface="Calibri"/>
              <a:cs typeface="Calibri"/>
              <a:sym typeface="Calibri"/>
            </a:endParaRPr>
          </a:p>
          <a:p>
            <a:pPr>
              <a:lnSpc>
                <a:spcPct val="115000"/>
              </a:lnSpc>
            </a:pPr>
            <a:endParaRPr sz="300" b="1" dirty="0">
              <a:solidFill>
                <a:schemeClr val="dk1"/>
              </a:solidFill>
              <a:highlight>
                <a:srgbClr val="FF0000"/>
              </a:highlight>
            </a:endParaRPr>
          </a:p>
        </p:txBody>
      </p:sp>
      <p:sp>
        <p:nvSpPr>
          <p:cNvPr id="364" name="Google Shape;364;p68"/>
          <p:cNvSpPr/>
          <p:nvPr/>
        </p:nvSpPr>
        <p:spPr>
          <a:xfrm>
            <a:off x="6078875" y="4133925"/>
            <a:ext cx="2368800" cy="14925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65" name="Google Shape;365;p68"/>
          <p:cNvSpPr txBox="1"/>
          <p:nvPr/>
        </p:nvSpPr>
        <p:spPr>
          <a:xfrm>
            <a:off x="6100452" y="4133925"/>
            <a:ext cx="2368800" cy="1569630"/>
          </a:xfrm>
          <a:prstGeom prst="rect">
            <a:avLst/>
          </a:prstGeom>
          <a:noFill/>
          <a:ln>
            <a:noFill/>
          </a:ln>
        </p:spPr>
        <p:txBody>
          <a:bodyPr spcFirstLastPara="1" wrap="square" lIns="91425" tIns="91425" rIns="91425" bIns="91425" anchor="t" anchorCtr="0">
            <a:spAutoFit/>
          </a:bodyPr>
          <a:lstStyle/>
          <a:p>
            <a:r>
              <a:rPr lang="en" dirty="0">
                <a:latin typeface="Montserrat"/>
                <a:ea typeface="Montserrat"/>
                <a:cs typeface="Montserrat"/>
                <a:sym typeface="Montserrat"/>
              </a:rPr>
              <a:t>Some variation is in coding regions.</a:t>
            </a:r>
            <a:endParaRPr dirty="0">
              <a:latin typeface="Montserrat"/>
              <a:ea typeface="Montserrat"/>
              <a:cs typeface="Montserrat"/>
              <a:sym typeface="Montserrat"/>
            </a:endParaRPr>
          </a:p>
          <a:p>
            <a:endParaRPr dirty="0">
              <a:latin typeface="Montserrat"/>
              <a:ea typeface="Montserrat"/>
              <a:cs typeface="Montserrat"/>
              <a:sym typeface="Montserrat"/>
            </a:endParaRPr>
          </a:p>
          <a:p>
            <a:r>
              <a:rPr lang="en" dirty="0">
                <a:latin typeface="Montserrat"/>
                <a:ea typeface="Montserrat"/>
                <a:cs typeface="Montserrat"/>
                <a:sym typeface="Montserrat"/>
              </a:rPr>
              <a:t>Most is in non-coding regions</a:t>
            </a:r>
            <a:endParaRPr dirty="0">
              <a:latin typeface="Montserrat"/>
              <a:ea typeface="Montserrat"/>
              <a:cs typeface="Montserrat"/>
              <a:sym typeface="Montserrat"/>
            </a:endParaRPr>
          </a:p>
        </p:txBody>
      </p:sp>
      <p:cxnSp>
        <p:nvCxnSpPr>
          <p:cNvPr id="366" name="Google Shape;366;p68"/>
          <p:cNvCxnSpPr>
            <a:cxnSpLocks/>
          </p:cNvCxnSpPr>
          <p:nvPr/>
        </p:nvCxnSpPr>
        <p:spPr>
          <a:xfrm flipH="1">
            <a:off x="5533292" y="4548300"/>
            <a:ext cx="562708" cy="234715"/>
          </a:xfrm>
          <a:prstGeom prst="straightConnector1">
            <a:avLst/>
          </a:prstGeom>
          <a:noFill/>
          <a:ln w="76200" cap="flat" cmpd="sng">
            <a:solidFill>
              <a:srgbClr val="CC0000"/>
            </a:solidFill>
            <a:prstDash val="solid"/>
            <a:round/>
            <a:headEnd type="none" w="med" len="med"/>
            <a:tailEnd type="triangle" w="med" len="med"/>
          </a:ln>
        </p:spPr>
      </p:cxnSp>
      <p:cxnSp>
        <p:nvCxnSpPr>
          <p:cNvPr id="367" name="Google Shape;367;p68"/>
          <p:cNvCxnSpPr>
            <a:cxnSpLocks/>
          </p:cNvCxnSpPr>
          <p:nvPr/>
        </p:nvCxnSpPr>
        <p:spPr>
          <a:xfrm flipV="1">
            <a:off x="8429375" y="4243754"/>
            <a:ext cx="1945548" cy="920471"/>
          </a:xfrm>
          <a:prstGeom prst="straightConnector1">
            <a:avLst/>
          </a:prstGeom>
          <a:noFill/>
          <a:ln w="76200" cap="flat" cmpd="sng">
            <a:solidFill>
              <a:srgbClr val="CC0000"/>
            </a:solidFill>
            <a:prstDash val="solid"/>
            <a:round/>
            <a:headEnd type="none" w="med" len="med"/>
            <a:tailEnd type="triangle" w="med" len="med"/>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69"/>
          <p:cNvSpPr txBox="1">
            <a:spLocks noGrp="1"/>
          </p:cNvSpPr>
          <p:nvPr>
            <p:ph type="body" idx="1"/>
          </p:nvPr>
        </p:nvSpPr>
        <p:spPr>
          <a:xfrm>
            <a:off x="621323" y="1595088"/>
            <a:ext cx="11090031" cy="4581900"/>
          </a:xfrm>
          <a:prstGeom prst="rect">
            <a:avLst/>
          </a:prstGeom>
        </p:spPr>
        <p:txBody>
          <a:bodyPr spcFirstLastPara="1" vert="horz" wrap="square" lIns="91425" tIns="45700" rIns="91425" bIns="45700" rtlCol="0" anchor="t" anchorCtr="0">
            <a:noAutofit/>
          </a:bodyPr>
          <a:lstStyle/>
          <a:p>
            <a:pPr indent="-393700">
              <a:buSzPts val="2600"/>
              <a:buFont typeface="Montserrat"/>
              <a:buChar char="●"/>
            </a:pPr>
            <a:r>
              <a:rPr lang="en" sz="2600" dirty="0">
                <a:latin typeface="Montserrat"/>
                <a:ea typeface="Montserrat"/>
                <a:cs typeface="Montserrat"/>
                <a:sym typeface="Montserrat"/>
              </a:rPr>
              <a:t>Any variations that we talk about from here on out are in </a:t>
            </a:r>
            <a:r>
              <a:rPr lang="en" sz="2600" b="1" dirty="0">
                <a:latin typeface="Montserrat"/>
                <a:ea typeface="Montserrat"/>
                <a:cs typeface="Montserrat"/>
                <a:sym typeface="Montserrat"/>
              </a:rPr>
              <a:t>the 0.1% of the genome that is different between people</a:t>
            </a:r>
            <a:endParaRPr sz="2600" b="1" dirty="0">
              <a:latin typeface="Montserrat"/>
              <a:ea typeface="Montserrat"/>
              <a:cs typeface="Montserrat"/>
              <a:sym typeface="Montserrat"/>
            </a:endParaRPr>
          </a:p>
          <a:p>
            <a:pPr lvl="1" indent="-393700">
              <a:spcBef>
                <a:spcPts val="0"/>
              </a:spcBef>
              <a:buSzPts val="2600"/>
              <a:buFont typeface="Montserrat"/>
              <a:buChar char="○"/>
            </a:pPr>
            <a:r>
              <a:rPr lang="en" sz="2200" dirty="0">
                <a:latin typeface="Montserrat"/>
                <a:ea typeface="Montserrat"/>
                <a:cs typeface="Montserrat"/>
                <a:sym typeface="Montserrat"/>
              </a:rPr>
              <a:t>Most is in the non-coding region</a:t>
            </a:r>
            <a:endParaRPr sz="2200" dirty="0">
              <a:latin typeface="Montserrat"/>
              <a:ea typeface="Montserrat"/>
              <a:cs typeface="Montserrat"/>
              <a:sym typeface="Montserrat"/>
            </a:endParaRPr>
          </a:p>
          <a:p>
            <a:pPr lvl="1" indent="-393700">
              <a:spcBef>
                <a:spcPts val="0"/>
              </a:spcBef>
              <a:buSzPts val="2600"/>
              <a:buFont typeface="Montserrat"/>
              <a:buChar char="○"/>
            </a:pPr>
            <a:r>
              <a:rPr lang="en" sz="2200" dirty="0">
                <a:latin typeface="Montserrat"/>
                <a:ea typeface="Montserrat"/>
                <a:cs typeface="Montserrat"/>
                <a:sym typeface="Montserrat"/>
              </a:rPr>
              <a:t>Most are really short stretches of DNA </a:t>
            </a:r>
          </a:p>
          <a:p>
            <a:pPr lvl="1" indent="-393700">
              <a:spcBef>
                <a:spcPts val="0"/>
              </a:spcBef>
              <a:buSzPts val="2600"/>
              <a:buFont typeface="Montserrat"/>
              <a:buChar char="○"/>
            </a:pPr>
            <a:r>
              <a:rPr lang="en" sz="2200" dirty="0">
                <a:latin typeface="Montserrat"/>
                <a:ea typeface="Montserrat"/>
                <a:cs typeface="Montserrat"/>
                <a:sym typeface="Montserrat"/>
              </a:rPr>
              <a:t>Most are not associated with any functional consequences</a:t>
            </a:r>
          </a:p>
          <a:p>
            <a:pPr lvl="1" indent="-393700">
              <a:spcBef>
                <a:spcPts val="0"/>
              </a:spcBef>
              <a:buSzPts val="2600"/>
              <a:buFont typeface="Montserrat"/>
              <a:buChar char="○"/>
            </a:pPr>
            <a:r>
              <a:rPr lang="en" sz="2200" dirty="0">
                <a:latin typeface="Montserrat"/>
                <a:ea typeface="Montserrat"/>
                <a:cs typeface="Montserrat"/>
                <a:sym typeface="Montserrat"/>
              </a:rPr>
              <a:t>Most are repeated sequences that are selfish genetic elements (ancient now defunct virus genomes)</a:t>
            </a:r>
            <a:br>
              <a:rPr lang="en" sz="2200" dirty="0">
                <a:latin typeface="Montserrat"/>
                <a:ea typeface="Montserrat"/>
                <a:cs typeface="Montserrat"/>
                <a:sym typeface="Montserrat"/>
              </a:rPr>
            </a:br>
            <a:endParaRPr sz="2200" dirty="0">
              <a:latin typeface="Montserrat"/>
              <a:ea typeface="Montserrat"/>
              <a:cs typeface="Montserrat"/>
              <a:sym typeface="Montserrat"/>
            </a:endParaRPr>
          </a:p>
          <a:p>
            <a:pPr indent="-393700">
              <a:spcBef>
                <a:spcPts val="0"/>
              </a:spcBef>
              <a:buSzPts val="2600"/>
              <a:buFont typeface="Montserrat"/>
              <a:buChar char="●"/>
            </a:pPr>
            <a:r>
              <a:rPr lang="en" sz="2600" dirty="0">
                <a:latin typeface="Montserrat"/>
                <a:ea typeface="Montserrat"/>
                <a:cs typeface="Montserrat"/>
                <a:sym typeface="Montserrat"/>
              </a:rPr>
              <a:t>The other </a:t>
            </a:r>
            <a:r>
              <a:rPr lang="en" sz="2600" b="1" dirty="0">
                <a:latin typeface="Montserrat"/>
                <a:ea typeface="Montserrat"/>
                <a:cs typeface="Montserrat"/>
                <a:sym typeface="Montserrat"/>
              </a:rPr>
              <a:t>99.9% is the same for all humans</a:t>
            </a:r>
            <a:r>
              <a:rPr lang="en" sz="2600" dirty="0">
                <a:latin typeface="Montserrat"/>
                <a:ea typeface="Montserrat"/>
                <a:cs typeface="Montserrat"/>
                <a:sym typeface="Montserrat"/>
              </a:rPr>
              <a:t>!</a:t>
            </a:r>
          </a:p>
          <a:p>
            <a:r>
              <a:rPr lang="en-US" sz="2400" b="1" dirty="0"/>
              <a:t>No</a:t>
            </a:r>
            <a:r>
              <a:rPr lang="en-US" sz="2400" dirty="0"/>
              <a:t> gene or allele is uniform in any socially meaningful group.</a:t>
            </a:r>
          </a:p>
          <a:p>
            <a:endParaRPr lang="en-US" sz="2400" dirty="0"/>
          </a:p>
          <a:p>
            <a:r>
              <a:rPr lang="en-US" sz="2400" dirty="0"/>
              <a:t>Most variation occurs </a:t>
            </a:r>
            <a:r>
              <a:rPr lang="en-US" sz="2400" b="1" dirty="0"/>
              <a:t>within</a:t>
            </a:r>
            <a:r>
              <a:rPr lang="en-US" sz="2400" dirty="0"/>
              <a:t> a group.</a:t>
            </a:r>
          </a:p>
          <a:p>
            <a:pPr indent="0"/>
            <a:endParaRPr dirty="0"/>
          </a:p>
        </p:txBody>
      </p:sp>
      <p:sp>
        <p:nvSpPr>
          <p:cNvPr id="373" name="Google Shape;373;p69"/>
          <p:cNvSpPr txBox="1">
            <a:spLocks noGrp="1"/>
          </p:cNvSpPr>
          <p:nvPr>
            <p:ph type="title"/>
          </p:nvPr>
        </p:nvSpPr>
        <p:spPr>
          <a:xfrm>
            <a:off x="2152650" y="365127"/>
            <a:ext cx="7886700" cy="916500"/>
          </a:xfrm>
          <a:prstGeom prst="rect">
            <a:avLst/>
          </a:prstGeom>
        </p:spPr>
        <p:txBody>
          <a:bodyPr spcFirstLastPara="1" vert="horz" wrap="square" lIns="91425" tIns="45700" rIns="91425" bIns="45700" rtlCol="0" anchor="ctr" anchorCtr="0">
            <a:noAutofit/>
          </a:bodyPr>
          <a:lstStyle/>
          <a:p>
            <a:r>
              <a:rPr lang="en">
                <a:latin typeface="Montserrat"/>
                <a:ea typeface="Montserrat"/>
                <a:cs typeface="Montserrat"/>
                <a:sym typeface="Montserrat"/>
              </a:rPr>
              <a:t>Human Genetic Variation</a:t>
            </a:r>
            <a:endParaRPr>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BF070-82C8-A648-5DE7-417DA962D92C}"/>
              </a:ext>
            </a:extLst>
          </p:cNvPr>
          <p:cNvSpPr>
            <a:spLocks noGrp="1"/>
          </p:cNvSpPr>
          <p:nvPr>
            <p:ph type="title"/>
          </p:nvPr>
        </p:nvSpPr>
        <p:spPr>
          <a:xfrm>
            <a:off x="838200" y="-1022240"/>
            <a:ext cx="10515600" cy="3975647"/>
          </a:xfrm>
        </p:spPr>
        <p:txBody>
          <a:bodyPr>
            <a:normAutofit/>
          </a:bodyPr>
          <a:lstStyle/>
          <a:p>
            <a:pPr algn="ctr"/>
            <a:r>
              <a:rPr lang="en-US" sz="3200" b="1" dirty="0"/>
              <a:t>What FALSE notions of genetics have been promoted that support the idea that racial classification makes sense biologically?</a:t>
            </a:r>
          </a:p>
        </p:txBody>
      </p:sp>
      <p:sp>
        <p:nvSpPr>
          <p:cNvPr id="3" name="TextBox 2">
            <a:extLst>
              <a:ext uri="{FF2B5EF4-FFF2-40B4-BE49-F238E27FC236}">
                <a16:creationId xmlns:a16="http://schemas.microsoft.com/office/drawing/2014/main" id="{821B6AFB-7A41-CE82-996E-4B7DE8DA9B79}"/>
              </a:ext>
            </a:extLst>
          </p:cNvPr>
          <p:cNvSpPr txBox="1"/>
          <p:nvPr/>
        </p:nvSpPr>
        <p:spPr>
          <a:xfrm>
            <a:off x="1295400" y="2093112"/>
            <a:ext cx="10058400"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Co-inheritance. Complex traits and behaviors are linked to physical traits.</a:t>
            </a:r>
          </a:p>
          <a:p>
            <a:pPr marL="285750" indent="-285750">
              <a:buFont typeface="Arial" panose="020B0604020202020204" pitchFamily="34" charset="0"/>
              <a:buChar char="•"/>
            </a:pPr>
            <a:r>
              <a:rPr lang="en-US" sz="2400" dirty="0"/>
              <a:t>Genetics is determinant. Inherent factors determine complex traits and behaviors.</a:t>
            </a:r>
          </a:p>
          <a:p>
            <a:pPr marL="285750" indent="-285750">
              <a:buFont typeface="Arial" panose="020B0604020202020204" pitchFamily="34" charset="0"/>
              <a:buChar char="•"/>
            </a:pPr>
            <a:r>
              <a:rPr lang="en-US" sz="2400" dirty="0"/>
              <a:t>There are defined genetic and biological differences between groups of people that align with social differences.</a:t>
            </a:r>
          </a:p>
          <a:p>
            <a:pPr marL="285750" indent="-285750">
              <a:buFont typeface="Arial" panose="020B0604020202020204" pitchFamily="34" charset="0"/>
              <a:buChar char="•"/>
            </a:pPr>
            <a:r>
              <a:rPr lang="en-US" sz="2400" b="1" dirty="0">
                <a:solidFill>
                  <a:srgbClr val="7030A0"/>
                </a:solidFill>
              </a:rPr>
              <a:t>Ancestry can accurately/measurably/reproducibly be used to assign people to their group</a:t>
            </a:r>
          </a:p>
          <a:p>
            <a:pPr marL="285750" indent="-285750">
              <a:buFont typeface="Arial" panose="020B0604020202020204" pitchFamily="34" charset="0"/>
              <a:buChar char="•"/>
            </a:pPr>
            <a:r>
              <a:rPr lang="en-US" sz="2400" dirty="0"/>
              <a:t>The human population can be subdivided into discrete groups (this afternoon). </a:t>
            </a:r>
          </a:p>
        </p:txBody>
      </p:sp>
    </p:spTree>
    <p:extLst>
      <p:ext uri="{BB962C8B-B14F-4D97-AF65-F5344CB8AC3E}">
        <p14:creationId xmlns:p14="http://schemas.microsoft.com/office/powerpoint/2010/main" val="42239581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88DA70-23CE-274C-89B5-B1B06DBE5803}"/>
              </a:ext>
            </a:extLst>
          </p:cNvPr>
          <p:cNvSpPr/>
          <p:nvPr/>
        </p:nvSpPr>
        <p:spPr>
          <a:xfrm>
            <a:off x="582507" y="135468"/>
            <a:ext cx="11311467" cy="6001643"/>
          </a:xfrm>
          <a:prstGeom prst="rect">
            <a:avLst/>
          </a:prstGeom>
        </p:spPr>
        <p:txBody>
          <a:bodyPr wrap="square">
            <a:spAutoFit/>
          </a:bodyPr>
          <a:lstStyle/>
          <a:p>
            <a:r>
              <a:rPr lang="en-US" sz="3200" b="1" i="1" dirty="0">
                <a:solidFill>
                  <a:srgbClr val="FF0000"/>
                </a:solidFill>
                <a:latin typeface="Arial" panose="020B0604020202020204" pitchFamily="34" charset="0"/>
                <a:ea typeface="Calibri" panose="020F0502020204030204" pitchFamily="34" charset="0"/>
                <a:cs typeface="Arial" panose="020B0604020202020204" pitchFamily="34" charset="0"/>
              </a:rPr>
              <a:t>Ancestry – Not Color</a:t>
            </a:r>
          </a:p>
          <a:p>
            <a:pPr marL="609585"/>
            <a:r>
              <a:rPr lang="en-US" sz="3200" dirty="0"/>
              <a:t>Whereas some doubts have arisen whether children got by any Englishman upon a Negro woman should be slave or free, be it therefore enacted and declared by this present Grand Assembly, </a:t>
            </a:r>
            <a:r>
              <a:rPr lang="en-US" sz="3200" b="1" i="1" dirty="0"/>
              <a:t>that all children born in this country shall be held bond or free only according to the condition of the mother</a:t>
            </a:r>
            <a:r>
              <a:rPr lang="en-US" sz="3200" dirty="0"/>
              <a:t>; and that if any Christian shall commit fornication with a Negro man or woman, he or she so offending shall pay double the fines imposed by the former act.</a:t>
            </a:r>
          </a:p>
          <a:p>
            <a:pPr marL="609585"/>
            <a:r>
              <a:rPr lang="en-US" sz="3200" b="1" dirty="0"/>
              <a:t>Act XII, Laws of Virginia, December 1662 (</a:t>
            </a:r>
            <a:r>
              <a:rPr lang="en-US" sz="3200" b="1" dirty="0" err="1"/>
              <a:t>Hening</a:t>
            </a:r>
            <a:r>
              <a:rPr lang="en-US" sz="3200" b="1" dirty="0"/>
              <a:t>, Statutes at Large, 2: 170</a:t>
            </a:r>
          </a:p>
          <a:p>
            <a:r>
              <a:rPr lang="en-US" sz="3200" b="1" i="1" dirty="0">
                <a:latin typeface="Calibri" panose="020F0502020204030204" pitchFamily="34" charset="0"/>
                <a:ea typeface="Calibri" panose="020F0502020204030204" pitchFamily="34" charset="0"/>
                <a:cs typeface="Arial" panose="020B0604020202020204" pitchFamily="34" charset="0"/>
              </a:rPr>
              <a:t> </a:t>
            </a:r>
            <a:endParaRPr lang="en-US" sz="3200" b="1"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926823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AD0837-96C1-EC25-DDE1-D0A4E1D0BBC5}"/>
              </a:ext>
            </a:extLst>
          </p:cNvPr>
          <p:cNvSpPr txBox="1"/>
          <p:nvPr/>
        </p:nvSpPr>
        <p:spPr>
          <a:xfrm>
            <a:off x="916229" y="191470"/>
            <a:ext cx="9764109" cy="5940088"/>
          </a:xfrm>
          <a:prstGeom prst="rect">
            <a:avLst/>
          </a:prstGeom>
          <a:noFill/>
        </p:spPr>
        <p:txBody>
          <a:bodyPr wrap="square" rtlCol="0">
            <a:spAutoFit/>
          </a:bodyPr>
          <a:lstStyle/>
          <a:p>
            <a:r>
              <a:rPr lang="en-US" sz="2000" dirty="0"/>
              <a:t>Virginia Racial Integrity Act of 1924</a:t>
            </a:r>
          </a:p>
          <a:p>
            <a:endParaRPr lang="en-US" sz="2000" dirty="0"/>
          </a:p>
          <a:p>
            <a:r>
              <a:rPr lang="en-US" sz="2000" b="0" i="0" dirty="0">
                <a:solidFill>
                  <a:srgbClr val="202122"/>
                </a:solidFill>
                <a:effectLst/>
                <a:latin typeface="Arial" panose="020B0604020202020204" pitchFamily="34" charset="0"/>
              </a:rPr>
              <a:t>1. Be it enacted by the general assembly of Virginia, That the State registrar of vital statistics may, as soon as practicable after the taking effect of this act, prepare a form whereon the racial composition of any individual, as Caucasian, Negro, Mongolian, American Indian, Asiatic Indian, Malay, </a:t>
            </a:r>
            <a:r>
              <a:rPr lang="en-US" sz="2000" b="0" i="0" dirty="0">
                <a:solidFill>
                  <a:srgbClr val="202122"/>
                </a:solidFill>
                <a:effectLst/>
                <a:highlight>
                  <a:srgbClr val="FFFF00"/>
                </a:highlight>
                <a:latin typeface="Arial" panose="020B0604020202020204" pitchFamily="34" charset="0"/>
              </a:rPr>
              <a:t>or any mixture thereof, or any other non-Caucasic strains, and if there be any mixture, then, the racial composition of the parents and other ancestors, in so far as ascertainable, so as to show in what generation such mixture occurred,</a:t>
            </a:r>
            <a:r>
              <a:rPr lang="en-US" sz="2000" b="0" i="0" dirty="0">
                <a:solidFill>
                  <a:srgbClr val="202122"/>
                </a:solidFill>
                <a:effectLst/>
                <a:latin typeface="Arial" panose="020B0604020202020204" pitchFamily="34" charset="0"/>
              </a:rPr>
              <a:t> may be certified by such individual, which form shall be known as a registration certificate…</a:t>
            </a:r>
          </a:p>
          <a:p>
            <a:pPr marL="342900" indent="-342900">
              <a:buAutoNum type="arabicPeriod"/>
            </a:pPr>
            <a:endParaRPr lang="en-US" sz="2000" b="0" i="0" dirty="0">
              <a:solidFill>
                <a:srgbClr val="202122"/>
              </a:solidFill>
              <a:effectLst/>
              <a:latin typeface="Arial" panose="020B0604020202020204" pitchFamily="34" charset="0"/>
            </a:endParaRPr>
          </a:p>
          <a:p>
            <a:r>
              <a:rPr lang="en-US" sz="2000" b="0" i="0" dirty="0">
                <a:solidFill>
                  <a:srgbClr val="202122"/>
                </a:solidFill>
                <a:effectLst/>
                <a:latin typeface="Arial" panose="020B0604020202020204" pitchFamily="34" charset="0"/>
              </a:rPr>
              <a:t> 5. It shall hereafter be unlawful for any white person in this State to marry any save a white person, or a person with no other admixture of blood than white and American Indian. </a:t>
            </a:r>
            <a:r>
              <a:rPr lang="en-US" sz="2000" b="0" i="0" dirty="0">
                <a:solidFill>
                  <a:srgbClr val="202122"/>
                </a:solidFill>
                <a:effectLst/>
                <a:highlight>
                  <a:srgbClr val="FFFF00"/>
                </a:highlight>
                <a:latin typeface="Arial" panose="020B0604020202020204" pitchFamily="34" charset="0"/>
              </a:rPr>
              <a:t>For the purpose of this act, the term "white person" shall apply only to the person who has no trace whatsoever of any blood other than Caucasian; but persons who have one-sixteenth or less of the blood of the American Indian and have no other non-Caucasic blood shall be deemed to be white persons</a:t>
            </a:r>
            <a:r>
              <a:rPr lang="en-US" sz="2000" b="0" i="0" dirty="0">
                <a:solidFill>
                  <a:srgbClr val="202122"/>
                </a:solidFill>
                <a:effectLst/>
                <a:latin typeface="Arial" panose="020B0604020202020204" pitchFamily="34" charset="0"/>
              </a:rPr>
              <a:t>. All laws heretofore passed and now in effect regarding the intermarriage of white and colored persons shall apply to marriages prohibited by this act…</a:t>
            </a:r>
            <a:endParaRPr lang="en-US" sz="2000" dirty="0"/>
          </a:p>
        </p:txBody>
      </p:sp>
    </p:spTree>
    <p:extLst>
      <p:ext uri="{BB962C8B-B14F-4D97-AF65-F5344CB8AC3E}">
        <p14:creationId xmlns:p14="http://schemas.microsoft.com/office/powerpoint/2010/main" val="3141255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65111C-97C3-3733-607C-324928F5F035}"/>
              </a:ext>
            </a:extLst>
          </p:cNvPr>
          <p:cNvSpPr txBox="1"/>
          <p:nvPr/>
        </p:nvSpPr>
        <p:spPr>
          <a:xfrm>
            <a:off x="6549686" y="6488668"/>
            <a:ext cx="5642314" cy="369332"/>
          </a:xfrm>
          <a:prstGeom prst="rect">
            <a:avLst/>
          </a:prstGeom>
          <a:noFill/>
        </p:spPr>
        <p:txBody>
          <a:bodyPr wrap="none" rtlCol="0">
            <a:spAutoFit/>
          </a:bodyPr>
          <a:lstStyle/>
          <a:p>
            <a:r>
              <a:rPr lang="en-US" dirty="0"/>
              <a:t>https://</a:t>
            </a:r>
            <a:r>
              <a:rPr lang="en-US" dirty="0" err="1"/>
              <a:t>collections.ushmm.org</a:t>
            </a:r>
            <a:r>
              <a:rPr lang="en-US" dirty="0"/>
              <a:t>/search/catalog/pa1165717</a:t>
            </a:r>
          </a:p>
        </p:txBody>
      </p:sp>
      <p:pic>
        <p:nvPicPr>
          <p:cNvPr id="5" name="Picture 4">
            <a:extLst>
              <a:ext uri="{FF2B5EF4-FFF2-40B4-BE49-F238E27FC236}">
                <a16:creationId xmlns:a16="http://schemas.microsoft.com/office/drawing/2014/main" id="{14CB08AB-54CF-9D3F-42A2-FD13567EA562}"/>
              </a:ext>
            </a:extLst>
          </p:cNvPr>
          <p:cNvPicPr>
            <a:picLocks noChangeAspect="1"/>
          </p:cNvPicPr>
          <p:nvPr/>
        </p:nvPicPr>
        <p:blipFill>
          <a:blip r:embed="rId2"/>
          <a:stretch>
            <a:fillRect/>
          </a:stretch>
        </p:blipFill>
        <p:spPr>
          <a:xfrm>
            <a:off x="1812123" y="475226"/>
            <a:ext cx="8567754" cy="6040216"/>
          </a:xfrm>
          <a:prstGeom prst="rect">
            <a:avLst/>
          </a:prstGeom>
        </p:spPr>
      </p:pic>
      <p:sp>
        <p:nvSpPr>
          <p:cNvPr id="6" name="TextBox 5">
            <a:extLst>
              <a:ext uri="{FF2B5EF4-FFF2-40B4-BE49-F238E27FC236}">
                <a16:creationId xmlns:a16="http://schemas.microsoft.com/office/drawing/2014/main" id="{7F29DD9E-26BC-0E8D-6FBE-6D9252D7C2F6}"/>
              </a:ext>
            </a:extLst>
          </p:cNvPr>
          <p:cNvSpPr txBox="1"/>
          <p:nvPr/>
        </p:nvSpPr>
        <p:spPr>
          <a:xfrm>
            <a:off x="3237187" y="132668"/>
            <a:ext cx="5369355" cy="369332"/>
          </a:xfrm>
          <a:prstGeom prst="rect">
            <a:avLst/>
          </a:prstGeom>
          <a:noFill/>
        </p:spPr>
        <p:txBody>
          <a:bodyPr wrap="none" rtlCol="0">
            <a:spAutoFit/>
          </a:bodyPr>
          <a:lstStyle/>
          <a:p>
            <a:r>
              <a:rPr lang="en-US" dirty="0"/>
              <a:t>The Nuremburg Laws defining German citizenship 1935</a:t>
            </a:r>
          </a:p>
        </p:txBody>
      </p:sp>
    </p:spTree>
    <p:extLst>
      <p:ext uri="{BB962C8B-B14F-4D97-AF65-F5344CB8AC3E}">
        <p14:creationId xmlns:p14="http://schemas.microsoft.com/office/powerpoint/2010/main" val="394235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CCD390-B28F-C141-9360-927B16531900}"/>
              </a:ext>
            </a:extLst>
          </p:cNvPr>
          <p:cNvSpPr txBox="1"/>
          <p:nvPr/>
        </p:nvSpPr>
        <p:spPr>
          <a:xfrm>
            <a:off x="363460" y="423876"/>
            <a:ext cx="11465080" cy="5509200"/>
          </a:xfrm>
          <a:prstGeom prst="rect">
            <a:avLst/>
          </a:prstGeom>
          <a:noFill/>
        </p:spPr>
        <p:txBody>
          <a:bodyPr wrap="square" rtlCol="0">
            <a:spAutoFit/>
          </a:bodyPr>
          <a:lstStyle/>
          <a:p>
            <a:r>
              <a:rPr lang="en-US" sz="3600" dirty="0"/>
              <a:t>We must directly debunk genetic essentialism and erroneous beliefs about the heredity of traits associated with race categories in biology classes, medical training and other courses that deal with human biology and classificatory schemes.  </a:t>
            </a:r>
          </a:p>
          <a:p>
            <a:endParaRPr lang="en-US" sz="3600" dirty="0"/>
          </a:p>
          <a:p>
            <a:r>
              <a:rPr lang="en-US" sz="3600" dirty="0"/>
              <a:t>Creating new ways of teaching related to genetics in biology and medicine begins with educating ourselves.   </a:t>
            </a:r>
          </a:p>
          <a:p>
            <a:endParaRPr lang="en-US" sz="3600" dirty="0"/>
          </a:p>
          <a:p>
            <a:endParaRPr lang="en-US" sz="2800" dirty="0"/>
          </a:p>
        </p:txBody>
      </p:sp>
    </p:spTree>
    <p:extLst>
      <p:ext uri="{BB962C8B-B14F-4D97-AF65-F5344CB8AC3E}">
        <p14:creationId xmlns:p14="http://schemas.microsoft.com/office/powerpoint/2010/main" val="19672953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create a family tree diagram | MiroBlog">
            <a:extLst>
              <a:ext uri="{FF2B5EF4-FFF2-40B4-BE49-F238E27FC236}">
                <a16:creationId xmlns:a16="http://schemas.microsoft.com/office/drawing/2014/main" id="{AB74205D-D0E5-C22E-2384-E58BDFAB6A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437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7EB449C-3B00-73F9-0CED-9EC78556CD76}"/>
              </a:ext>
            </a:extLst>
          </p:cNvPr>
          <p:cNvSpPr txBox="1"/>
          <p:nvPr/>
        </p:nvSpPr>
        <p:spPr>
          <a:xfrm>
            <a:off x="8892208" y="6566714"/>
            <a:ext cx="2950038" cy="276999"/>
          </a:xfrm>
          <a:prstGeom prst="rect">
            <a:avLst/>
          </a:prstGeom>
          <a:noFill/>
        </p:spPr>
        <p:txBody>
          <a:bodyPr wrap="none" rtlCol="0">
            <a:spAutoFit/>
          </a:bodyPr>
          <a:lstStyle/>
          <a:p>
            <a:r>
              <a:rPr lang="en-US" sz="1200" dirty="0"/>
              <a:t>https://</a:t>
            </a:r>
            <a:r>
              <a:rPr lang="en-US" sz="1200" dirty="0" err="1"/>
              <a:t>miro.com</a:t>
            </a:r>
            <a:r>
              <a:rPr lang="en-US" sz="1200" dirty="0"/>
              <a:t>/blog/family-tree-diagram/</a:t>
            </a:r>
          </a:p>
        </p:txBody>
      </p:sp>
    </p:spTree>
    <p:extLst>
      <p:ext uri="{BB962C8B-B14F-4D97-AF65-F5344CB8AC3E}">
        <p14:creationId xmlns:p14="http://schemas.microsoft.com/office/powerpoint/2010/main" val="1411645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family_tree_w_trans">
            <a:extLst>
              <a:ext uri="{FF2B5EF4-FFF2-40B4-BE49-F238E27FC236}">
                <a16:creationId xmlns:a16="http://schemas.microsoft.com/office/drawing/2014/main" id="{BC0B1B34-B213-314B-AB78-00006E028A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6981" y="568765"/>
            <a:ext cx="7686078" cy="49667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20AFDA-E315-E04F-AA54-EE1E1D87A528}"/>
              </a:ext>
            </a:extLst>
          </p:cNvPr>
          <p:cNvSpPr/>
          <p:nvPr/>
        </p:nvSpPr>
        <p:spPr>
          <a:xfrm>
            <a:off x="345901" y="1399762"/>
            <a:ext cx="4920047" cy="1754326"/>
          </a:xfrm>
          <a:prstGeom prst="rect">
            <a:avLst/>
          </a:prstGeom>
        </p:spPr>
        <p:txBody>
          <a:bodyPr wrap="square">
            <a:spAutoFit/>
          </a:bodyPr>
          <a:lstStyle/>
          <a:p>
            <a:endParaRPr lang="en-US" dirty="0"/>
          </a:p>
          <a:p>
            <a:r>
              <a:rPr lang="en-US" dirty="0">
                <a:solidFill>
                  <a:srgbClr val="333333"/>
                </a:solidFill>
              </a:rPr>
              <a:t>We only have to go back ~9</a:t>
            </a:r>
            <a:r>
              <a:rPr lang="en-US" dirty="0">
                <a:solidFill>
                  <a:srgbClr val="00B050"/>
                </a:solidFill>
              </a:rPr>
              <a:t>* </a:t>
            </a:r>
            <a:r>
              <a:rPr lang="en-US" dirty="0">
                <a:solidFill>
                  <a:srgbClr val="333333"/>
                </a:solidFill>
              </a:rPr>
              <a:t>generations until it is quite likely that a specific ancestor contributed zero of your genes to you</a:t>
            </a:r>
          </a:p>
          <a:p>
            <a:endParaRPr lang="en-US" dirty="0">
              <a:solidFill>
                <a:srgbClr val="333333"/>
              </a:solidFill>
              <a:latin typeface="Georgia" panose="02040502050405020303" pitchFamily="18" charset="0"/>
            </a:endParaRPr>
          </a:p>
          <a:p>
            <a:endParaRPr lang="en-US" dirty="0">
              <a:solidFill>
                <a:srgbClr val="333333"/>
              </a:solidFill>
              <a:latin typeface="Georgia" panose="02040502050405020303" pitchFamily="18" charset="0"/>
            </a:endParaRPr>
          </a:p>
        </p:txBody>
      </p:sp>
      <p:sp>
        <p:nvSpPr>
          <p:cNvPr id="5" name="TextBox 4">
            <a:extLst>
              <a:ext uri="{FF2B5EF4-FFF2-40B4-BE49-F238E27FC236}">
                <a16:creationId xmlns:a16="http://schemas.microsoft.com/office/drawing/2014/main" id="{47D7A306-D0F4-D64C-AD59-6A044A2E0A35}"/>
              </a:ext>
            </a:extLst>
          </p:cNvPr>
          <p:cNvSpPr txBox="1"/>
          <p:nvPr/>
        </p:nvSpPr>
        <p:spPr>
          <a:xfrm>
            <a:off x="4250725" y="5436974"/>
            <a:ext cx="7686078" cy="1200329"/>
          </a:xfrm>
          <a:prstGeom prst="rect">
            <a:avLst/>
          </a:prstGeom>
          <a:noFill/>
        </p:spPr>
        <p:txBody>
          <a:bodyPr wrap="none" rtlCol="0">
            <a:spAutoFit/>
          </a:bodyPr>
          <a:lstStyle/>
          <a:p>
            <a:r>
              <a:rPr lang="en-US" dirty="0"/>
              <a:t>A family tree radiating out from an individual. Each layer is a generation.</a:t>
            </a:r>
          </a:p>
          <a:p>
            <a:r>
              <a:rPr lang="en-US" dirty="0"/>
              <a:t>First layer, 50% mother, 50% father. Note range shown on right. </a:t>
            </a:r>
          </a:p>
          <a:p>
            <a:r>
              <a:rPr lang="en-US" dirty="0">
                <a:solidFill>
                  <a:srgbClr val="333333"/>
                </a:solidFill>
              </a:rPr>
              <a:t>White (Spaces) are ancestors without genetic material represented in individual. </a:t>
            </a:r>
            <a:endParaRPr lang="en-US" dirty="0"/>
          </a:p>
          <a:p>
            <a:endParaRPr lang="en-US" dirty="0"/>
          </a:p>
        </p:txBody>
      </p:sp>
      <p:sp>
        <p:nvSpPr>
          <p:cNvPr id="6" name="TextBox 5">
            <a:extLst>
              <a:ext uri="{FF2B5EF4-FFF2-40B4-BE49-F238E27FC236}">
                <a16:creationId xmlns:a16="http://schemas.microsoft.com/office/drawing/2014/main" id="{BE57C920-8B28-0A41-AA99-DB47FF360F27}"/>
              </a:ext>
            </a:extLst>
          </p:cNvPr>
          <p:cNvSpPr txBox="1"/>
          <p:nvPr/>
        </p:nvSpPr>
        <p:spPr>
          <a:xfrm>
            <a:off x="1267972" y="379275"/>
            <a:ext cx="10545087" cy="830997"/>
          </a:xfrm>
          <a:prstGeom prst="rect">
            <a:avLst/>
          </a:prstGeom>
          <a:noFill/>
        </p:spPr>
        <p:txBody>
          <a:bodyPr wrap="square" rtlCol="0">
            <a:spAutoFit/>
          </a:bodyPr>
          <a:lstStyle/>
          <a:p>
            <a:r>
              <a:rPr lang="en-US" sz="2400" dirty="0"/>
              <a:t>The idea of 1/8</a:t>
            </a:r>
            <a:r>
              <a:rPr lang="en-US" sz="2400" baseline="30000" dirty="0"/>
              <a:t>th</a:t>
            </a:r>
            <a:r>
              <a:rPr lang="en-US" sz="2400" dirty="0"/>
              <a:t> genes from great grandparents illustrates a common misunderstanding about how genetics work.</a:t>
            </a:r>
          </a:p>
        </p:txBody>
      </p:sp>
      <p:sp>
        <p:nvSpPr>
          <p:cNvPr id="7" name="Rectangle 6">
            <a:extLst>
              <a:ext uri="{FF2B5EF4-FFF2-40B4-BE49-F238E27FC236}">
                <a16:creationId xmlns:a16="http://schemas.microsoft.com/office/drawing/2014/main" id="{714FE09D-F285-FE45-8FE5-16D6DFEB7403}"/>
              </a:ext>
            </a:extLst>
          </p:cNvPr>
          <p:cNvSpPr/>
          <p:nvPr/>
        </p:nvSpPr>
        <p:spPr>
          <a:xfrm>
            <a:off x="2561967" y="6364939"/>
            <a:ext cx="7068065" cy="276999"/>
          </a:xfrm>
          <a:prstGeom prst="rect">
            <a:avLst/>
          </a:prstGeom>
        </p:spPr>
        <p:txBody>
          <a:bodyPr wrap="square">
            <a:spAutoFit/>
          </a:bodyPr>
          <a:lstStyle/>
          <a:p>
            <a:r>
              <a:rPr lang="en-US" sz="1200" dirty="0"/>
              <a:t>https://</a:t>
            </a:r>
            <a:r>
              <a:rPr lang="en-US" sz="1200" dirty="0" err="1"/>
              <a:t>gcbias.org</a:t>
            </a:r>
            <a:r>
              <a:rPr lang="en-US" sz="1200" dirty="0"/>
              <a:t>/2013/11/11/how-does-your-number-of-genetic-ancestors-grow-back-over-time/</a:t>
            </a:r>
          </a:p>
        </p:txBody>
      </p:sp>
      <p:sp>
        <p:nvSpPr>
          <p:cNvPr id="8" name="TextBox 7">
            <a:extLst>
              <a:ext uri="{FF2B5EF4-FFF2-40B4-BE49-F238E27FC236}">
                <a16:creationId xmlns:a16="http://schemas.microsoft.com/office/drawing/2014/main" id="{AF57C34D-528F-5B46-A1CF-155481437474}"/>
              </a:ext>
            </a:extLst>
          </p:cNvPr>
          <p:cNvSpPr txBox="1"/>
          <p:nvPr/>
        </p:nvSpPr>
        <p:spPr>
          <a:xfrm>
            <a:off x="10418628" y="5063007"/>
            <a:ext cx="417102" cy="369332"/>
          </a:xfrm>
          <a:prstGeom prst="rect">
            <a:avLst/>
          </a:prstGeom>
          <a:noFill/>
        </p:spPr>
        <p:txBody>
          <a:bodyPr wrap="none" rtlCol="0">
            <a:spAutoFit/>
          </a:bodyPr>
          <a:lstStyle/>
          <a:p>
            <a:r>
              <a:rPr lang="en-US" dirty="0">
                <a:solidFill>
                  <a:srgbClr val="00B050"/>
                </a:solidFill>
              </a:rPr>
              <a:t>9*</a:t>
            </a:r>
          </a:p>
        </p:txBody>
      </p:sp>
    </p:spTree>
    <p:extLst>
      <p:ext uri="{BB962C8B-B14F-4D97-AF65-F5344CB8AC3E}">
        <p14:creationId xmlns:p14="http://schemas.microsoft.com/office/powerpoint/2010/main" val="3144686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4BA2FC-5D54-8179-DFD4-A9AE0D4BD21F}"/>
              </a:ext>
            </a:extLst>
          </p:cNvPr>
          <p:cNvPicPr>
            <a:picLocks noChangeAspect="1"/>
          </p:cNvPicPr>
          <p:nvPr/>
        </p:nvPicPr>
        <p:blipFill>
          <a:blip r:embed="rId2"/>
          <a:stretch>
            <a:fillRect/>
          </a:stretch>
        </p:blipFill>
        <p:spPr>
          <a:xfrm>
            <a:off x="0" y="365125"/>
            <a:ext cx="12139665" cy="4883280"/>
          </a:xfrm>
          <a:prstGeom prst="rect">
            <a:avLst/>
          </a:prstGeom>
        </p:spPr>
      </p:pic>
      <p:sp>
        <p:nvSpPr>
          <p:cNvPr id="6" name="TextBox 5">
            <a:extLst>
              <a:ext uri="{FF2B5EF4-FFF2-40B4-BE49-F238E27FC236}">
                <a16:creationId xmlns:a16="http://schemas.microsoft.com/office/drawing/2014/main" id="{791DFB40-97C8-E2D9-38F8-E1F527C03EA8}"/>
              </a:ext>
            </a:extLst>
          </p:cNvPr>
          <p:cNvSpPr txBox="1"/>
          <p:nvPr/>
        </p:nvSpPr>
        <p:spPr>
          <a:xfrm>
            <a:off x="9881175" y="6042025"/>
            <a:ext cx="963662" cy="307777"/>
          </a:xfrm>
          <a:prstGeom prst="rect">
            <a:avLst/>
          </a:prstGeom>
          <a:noFill/>
        </p:spPr>
        <p:txBody>
          <a:bodyPr wrap="none" rtlCol="0">
            <a:spAutoFit/>
          </a:bodyPr>
          <a:lstStyle/>
          <a:p>
            <a:r>
              <a:rPr lang="en-US" sz="1400" dirty="0"/>
              <a:t>Koop 2022</a:t>
            </a:r>
          </a:p>
        </p:txBody>
      </p:sp>
    </p:spTree>
    <p:extLst>
      <p:ext uri="{BB962C8B-B14F-4D97-AF65-F5344CB8AC3E}">
        <p14:creationId xmlns:p14="http://schemas.microsoft.com/office/powerpoint/2010/main" val="39850972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BF070-82C8-A648-5DE7-417DA962D92C}"/>
              </a:ext>
            </a:extLst>
          </p:cNvPr>
          <p:cNvSpPr>
            <a:spLocks noGrp="1"/>
          </p:cNvSpPr>
          <p:nvPr>
            <p:ph type="title"/>
          </p:nvPr>
        </p:nvSpPr>
        <p:spPr>
          <a:xfrm>
            <a:off x="838200" y="-1022240"/>
            <a:ext cx="10515600" cy="3975647"/>
          </a:xfrm>
        </p:spPr>
        <p:txBody>
          <a:bodyPr>
            <a:normAutofit/>
          </a:bodyPr>
          <a:lstStyle/>
          <a:p>
            <a:pPr algn="ctr"/>
            <a:r>
              <a:rPr lang="en-US" sz="3200" b="1" dirty="0"/>
              <a:t>What FALSE notions of genetics have been promoted that support the idea that racial classification makes sense biologically?</a:t>
            </a:r>
          </a:p>
        </p:txBody>
      </p:sp>
      <p:sp>
        <p:nvSpPr>
          <p:cNvPr id="3" name="TextBox 2">
            <a:extLst>
              <a:ext uri="{FF2B5EF4-FFF2-40B4-BE49-F238E27FC236}">
                <a16:creationId xmlns:a16="http://schemas.microsoft.com/office/drawing/2014/main" id="{821B6AFB-7A41-CE82-996E-4B7DE8DA9B79}"/>
              </a:ext>
            </a:extLst>
          </p:cNvPr>
          <p:cNvSpPr txBox="1"/>
          <p:nvPr/>
        </p:nvSpPr>
        <p:spPr>
          <a:xfrm>
            <a:off x="304800" y="2148530"/>
            <a:ext cx="1158240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t>Co-inheritance. Complex traits and behaviors are linked to physical traits.</a:t>
            </a:r>
          </a:p>
          <a:p>
            <a:pPr marL="285750" indent="-285750">
              <a:buFont typeface="Arial" panose="020B0604020202020204" pitchFamily="34" charset="0"/>
              <a:buChar char="•"/>
            </a:pPr>
            <a:r>
              <a:rPr lang="en-US" sz="2400" dirty="0"/>
              <a:t>Genetics is determinant. Inherent factors determine complex traits and behaviors.</a:t>
            </a:r>
          </a:p>
          <a:p>
            <a:pPr marL="285750" indent="-285750">
              <a:buFont typeface="Arial" panose="020B0604020202020204" pitchFamily="34" charset="0"/>
              <a:buChar char="•"/>
            </a:pPr>
            <a:r>
              <a:rPr lang="en-US" sz="2400" dirty="0"/>
              <a:t>There are defined genetic and biological differences between groups of people that align with social differences.</a:t>
            </a:r>
          </a:p>
          <a:p>
            <a:pPr marL="285750" indent="-285750">
              <a:buFont typeface="Arial" panose="020B0604020202020204" pitchFamily="34" charset="0"/>
              <a:buChar char="•"/>
            </a:pPr>
            <a:r>
              <a:rPr lang="en-US" sz="2400" dirty="0"/>
              <a:t>Ancestry can accurately/measurably/reproducibly be used to assign people to their group</a:t>
            </a:r>
          </a:p>
          <a:p>
            <a:pPr marL="285750" indent="-285750">
              <a:buFont typeface="Arial" panose="020B0604020202020204" pitchFamily="34" charset="0"/>
              <a:buChar char="•"/>
            </a:pPr>
            <a:r>
              <a:rPr lang="en-US" sz="2400" b="1" dirty="0">
                <a:solidFill>
                  <a:srgbClr val="7030A0"/>
                </a:solidFill>
              </a:rPr>
              <a:t>The human population can be subdivided into discrete groups (this afternoon). </a:t>
            </a:r>
          </a:p>
        </p:txBody>
      </p:sp>
    </p:spTree>
    <p:extLst>
      <p:ext uri="{BB962C8B-B14F-4D97-AF65-F5344CB8AC3E}">
        <p14:creationId xmlns:p14="http://schemas.microsoft.com/office/powerpoint/2010/main" val="2618947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88446-22E9-0E84-ECC0-7E598EF5EF3B}"/>
              </a:ext>
            </a:extLst>
          </p:cNvPr>
          <p:cNvSpPr>
            <a:spLocks noGrp="1"/>
          </p:cNvSpPr>
          <p:nvPr>
            <p:ph type="ctrTitle"/>
          </p:nvPr>
        </p:nvSpPr>
        <p:spPr>
          <a:xfrm>
            <a:off x="1125317" y="488902"/>
            <a:ext cx="9073978" cy="1830902"/>
          </a:xfrm>
        </p:spPr>
        <p:txBody>
          <a:bodyPr>
            <a:normAutofit fontScale="90000"/>
          </a:bodyPr>
          <a:lstStyle/>
          <a:p>
            <a:r>
              <a:rPr lang="en-US" dirty="0"/>
              <a:t>Race is a human-made category</a:t>
            </a:r>
            <a:br>
              <a:rPr lang="en-US" dirty="0"/>
            </a:br>
            <a:endParaRPr lang="en-US" dirty="0"/>
          </a:p>
        </p:txBody>
      </p:sp>
      <p:sp>
        <p:nvSpPr>
          <p:cNvPr id="4" name="TextBox 3">
            <a:extLst>
              <a:ext uri="{FF2B5EF4-FFF2-40B4-BE49-F238E27FC236}">
                <a16:creationId xmlns:a16="http://schemas.microsoft.com/office/drawing/2014/main" id="{46CB706E-FCAB-139E-49F7-1BFD062B2470}"/>
              </a:ext>
            </a:extLst>
          </p:cNvPr>
          <p:cNvSpPr txBox="1"/>
          <p:nvPr/>
        </p:nvSpPr>
        <p:spPr>
          <a:xfrm>
            <a:off x="914400" y="1621027"/>
            <a:ext cx="10773103" cy="6278642"/>
          </a:xfrm>
          <a:prstGeom prst="rect">
            <a:avLst/>
          </a:prstGeom>
          <a:noFill/>
        </p:spPr>
        <p:txBody>
          <a:bodyPr wrap="square" rtlCol="0">
            <a:spAutoFit/>
          </a:bodyPr>
          <a:lstStyle/>
          <a:p>
            <a:r>
              <a:rPr lang="en-US" sz="3200" dirty="0"/>
              <a:t>Race-based thinking contradicts basic genetic principles</a:t>
            </a:r>
          </a:p>
          <a:p>
            <a:pPr marL="457200" indent="-457200">
              <a:buFont typeface="Arial" panose="020B0604020202020204" pitchFamily="34" charset="0"/>
              <a:buChar char="•"/>
            </a:pPr>
            <a:r>
              <a:rPr lang="en-US" sz="3200" dirty="0"/>
              <a:t>Traits are not co-inherited</a:t>
            </a:r>
          </a:p>
          <a:p>
            <a:pPr marL="457200" indent="-457200">
              <a:buFont typeface="Arial" panose="020B0604020202020204" pitchFamily="34" charset="0"/>
              <a:buChar char="•"/>
            </a:pPr>
            <a:r>
              <a:rPr lang="en-US" sz="3200" dirty="0"/>
              <a:t>Genes do not determine phenotypes</a:t>
            </a:r>
          </a:p>
          <a:p>
            <a:pPr marL="457200" indent="-457200">
              <a:buFont typeface="Arial" panose="020B0604020202020204" pitchFamily="34" charset="0"/>
              <a:buChar char="•"/>
            </a:pPr>
            <a:r>
              <a:rPr lang="en-US" sz="3200" dirty="0"/>
              <a:t>People are mostly the same, and there are no genes or DNA fragments that can be used to place an individual in their category</a:t>
            </a:r>
          </a:p>
          <a:p>
            <a:pPr marL="457200" indent="-457200">
              <a:buFont typeface="Arial" panose="020B0604020202020204" pitchFamily="34" charset="0"/>
              <a:buChar char="•"/>
            </a:pPr>
            <a:r>
              <a:rPr lang="en-US" sz="3200" dirty="0"/>
              <a:t>Ancestry is more dynamic and less exclusive than most think. Proportions of genetic information passed between generations isn’t exactly the same as family trees.</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742950" lvl="1" indent="-285750">
              <a:buFont typeface="Arial" panose="020B0604020202020204" pitchFamily="34" charset="0"/>
              <a:buChar char="•"/>
            </a:pPr>
            <a:endParaRPr lang="en-US" sz="3200" dirty="0"/>
          </a:p>
          <a:p>
            <a:pPr lvl="1"/>
            <a:endParaRPr lang="en-US" dirty="0"/>
          </a:p>
        </p:txBody>
      </p:sp>
    </p:spTree>
    <p:extLst>
      <p:ext uri="{BB962C8B-B14F-4D97-AF65-F5344CB8AC3E}">
        <p14:creationId xmlns:p14="http://schemas.microsoft.com/office/powerpoint/2010/main" val="2707520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a:xfrm>
            <a:off x="104104" y="133305"/>
            <a:ext cx="10515600" cy="1325563"/>
          </a:xfrm>
        </p:spPr>
        <p:txBody>
          <a:bodyPr/>
          <a:lstStyle/>
          <a:p>
            <a:r>
              <a:rPr lang="en-US" altLang="en-US" dirty="0">
                <a:ea typeface="ＭＳ Ｐゴシック" panose="020B0600070205080204" pitchFamily="34" charset="-128"/>
              </a:rPr>
              <a:t>References</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374074" y="1047964"/>
            <a:ext cx="11305308" cy="5444911"/>
          </a:xfrm>
        </p:spPr>
        <p:txBody>
          <a:bodyPr>
            <a:normAutofit/>
          </a:bodyPr>
          <a:lstStyle/>
          <a:p>
            <a:r>
              <a:rPr lang="en-US" dirty="0"/>
              <a:t>Jamieson &amp; </a:t>
            </a:r>
            <a:r>
              <a:rPr lang="en-US" dirty="0" err="1"/>
              <a:t>Radick</a:t>
            </a:r>
            <a:r>
              <a:rPr lang="en-US" dirty="0"/>
              <a:t> 2017.  Genetic Determinism in the Genetics Curriculum. </a:t>
            </a:r>
            <a:r>
              <a:rPr lang="en-US" i="1" dirty="0"/>
              <a:t>Sci &amp; Educ</a:t>
            </a:r>
            <a:r>
              <a:rPr lang="en-US" dirty="0"/>
              <a:t> </a:t>
            </a:r>
            <a:r>
              <a:rPr lang="en-US" b="1" dirty="0"/>
              <a:t>26</a:t>
            </a:r>
            <a:r>
              <a:rPr lang="en-US" dirty="0"/>
              <a:t>, 1261–1290. </a:t>
            </a:r>
            <a:r>
              <a:rPr lang="en-US" dirty="0">
                <a:hlinkClick r:id="rId3"/>
              </a:rPr>
              <a:t>https://doi.org/10.1007/s11191-017-9900-8</a:t>
            </a:r>
            <a:endParaRPr lang="en-US" dirty="0"/>
          </a:p>
          <a:p>
            <a:r>
              <a:rPr lang="en-US" dirty="0" err="1"/>
              <a:t>Bapty</a:t>
            </a:r>
            <a:r>
              <a:rPr lang="en-US" dirty="0"/>
              <a:t> 2023.  Must Introductory Genetics Start with Mendel? </a:t>
            </a:r>
            <a:r>
              <a:rPr lang="en-US" i="1" dirty="0"/>
              <a:t>Sci &amp; Educ</a:t>
            </a:r>
            <a:r>
              <a:rPr lang="en-US" dirty="0"/>
              <a:t> </a:t>
            </a:r>
            <a:r>
              <a:rPr lang="en-US" b="1" dirty="0"/>
              <a:t>32</a:t>
            </a:r>
            <a:r>
              <a:rPr lang="en-US" dirty="0"/>
              <a:t>: 1677–1708. </a:t>
            </a:r>
            <a:r>
              <a:rPr lang="en-US" dirty="0">
                <a:hlinkClick r:id="rId4"/>
              </a:rPr>
              <a:t>https://doi.org/10.1007/s11191-022-00361-z</a:t>
            </a:r>
            <a:endParaRPr lang="en-US" dirty="0"/>
          </a:p>
          <a:p>
            <a:r>
              <a:rPr lang="en-US" altLang="en-US" dirty="0">
                <a:solidFill>
                  <a:schemeClr val="tx2"/>
                </a:solidFill>
                <a:ea typeface="ＭＳ Ｐゴシック" panose="020B0600070205080204" pitchFamily="34" charset="-128"/>
              </a:rPr>
              <a:t>Koop 2022. </a:t>
            </a:r>
            <a:r>
              <a:rPr lang="en-US" altLang="en-US" dirty="0">
                <a:solidFill>
                  <a:schemeClr val="tx2"/>
                </a:solidFill>
                <a:ea typeface="ＭＳ Ｐゴシック" panose="020B0600070205080204" pitchFamily="34" charset="-128"/>
                <a:hlinkClick r:id="rId5"/>
              </a:rPr>
              <a:t>https://arxiv.org/pdf/2207.11595</a:t>
            </a:r>
            <a:endParaRPr lang="en-US" altLang="en-US" dirty="0">
              <a:solidFill>
                <a:schemeClr val="tx2"/>
              </a:solidFill>
              <a:ea typeface="ＭＳ Ｐゴシック" panose="020B0600070205080204" pitchFamily="34" charset="-128"/>
            </a:endParaRPr>
          </a:p>
          <a:p>
            <a:r>
              <a:rPr lang="en-US" altLang="en-US" dirty="0">
                <a:solidFill>
                  <a:schemeClr val="tx2"/>
                </a:solidFill>
                <a:ea typeface="ＭＳ Ｐゴシック" panose="020B0600070205080204" pitchFamily="34" charset="-128"/>
              </a:rPr>
              <a:t>https://</a:t>
            </a:r>
            <a:r>
              <a:rPr lang="en-US" altLang="en-US" dirty="0" err="1">
                <a:solidFill>
                  <a:schemeClr val="tx2"/>
                </a:solidFill>
                <a:ea typeface="ＭＳ Ｐゴシック" panose="020B0600070205080204" pitchFamily="34" charset="-128"/>
              </a:rPr>
              <a:t>www.fredhutch.org</a:t>
            </a:r>
            <a:r>
              <a:rPr lang="en-US" altLang="en-US" dirty="0">
                <a:solidFill>
                  <a:schemeClr val="tx2"/>
                </a:solidFill>
                <a:ea typeface="ＭＳ Ｐゴシック" panose="020B0600070205080204" pitchFamily="34" charset="-128"/>
              </a:rPr>
              <a:t>/</a:t>
            </a:r>
            <a:r>
              <a:rPr lang="en-US" altLang="en-US" dirty="0" err="1">
                <a:solidFill>
                  <a:schemeClr val="tx2"/>
                </a:solidFill>
                <a:ea typeface="ＭＳ Ｐゴシック" panose="020B0600070205080204" pitchFamily="34" charset="-128"/>
              </a:rPr>
              <a:t>en</a:t>
            </a:r>
            <a:r>
              <a:rPr lang="en-US" altLang="en-US" dirty="0">
                <a:solidFill>
                  <a:schemeClr val="tx2"/>
                </a:solidFill>
                <a:ea typeface="ＭＳ Ｐゴシック" panose="020B0600070205080204" pitchFamily="34" charset="-128"/>
              </a:rPr>
              <a:t>/education-training/teachers/science-education-partnership/</a:t>
            </a:r>
            <a:r>
              <a:rPr lang="en-US" altLang="en-US" dirty="0" err="1">
                <a:solidFill>
                  <a:schemeClr val="tx2"/>
                </a:solidFill>
                <a:ea typeface="ＭＳ Ｐゴシック" panose="020B0600070205080204" pitchFamily="34" charset="-128"/>
              </a:rPr>
              <a:t>sep</a:t>
            </a:r>
            <a:r>
              <a:rPr lang="en-US" altLang="en-US" dirty="0">
                <a:solidFill>
                  <a:schemeClr val="tx2"/>
                </a:solidFill>
                <a:ea typeface="ＭＳ Ｐゴシック" panose="020B0600070205080204" pitchFamily="34" charset="-128"/>
              </a:rPr>
              <a:t>-curriculum/race-racism-</a:t>
            </a:r>
            <a:r>
              <a:rPr lang="en-US" altLang="en-US" dirty="0" err="1">
                <a:solidFill>
                  <a:schemeClr val="tx2"/>
                </a:solidFill>
                <a:ea typeface="ＭＳ Ｐゴシック" panose="020B0600070205080204" pitchFamily="34" charset="-128"/>
              </a:rPr>
              <a:t>genetics.html</a:t>
            </a:r>
            <a:endParaRPr lang="en-US" altLang="en-US" dirty="0">
              <a:solidFill>
                <a:schemeClr val="tx2"/>
              </a:solidFill>
              <a:ea typeface="ＭＳ Ｐゴシック" panose="020B0600070205080204" pitchFamily="34" charset="-128"/>
            </a:endParaRP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329501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wipe(left)">
                                      <p:cBhvr>
                                        <p:cTn id="12" dur="500"/>
                                        <p:tgtEl>
                                          <p:spTgt spid="378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Effect transition="in" filter="wipe(left)">
                                      <p:cBhvr>
                                        <p:cTn id="17" dur="500"/>
                                        <p:tgtEl>
                                          <p:spTgt spid="378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wipe(left)">
                                      <p:cBhvr>
                                        <p:cTn id="22" dur="500"/>
                                        <p:tgtEl>
                                          <p:spTgt spid="378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Using Population Descriptors in Genetics and Genomics Research: A New Framework for an Evolving Field">
            <a:extLst>
              <a:ext uri="{FF2B5EF4-FFF2-40B4-BE49-F238E27FC236}">
                <a16:creationId xmlns:a16="http://schemas.microsoft.com/office/drawing/2014/main" id="{95883343-C493-CBA9-5754-4A0F7C19C5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7106" y="1090670"/>
            <a:ext cx="3660801" cy="54912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Taking race out of human genetics | Science">
            <a:extLst>
              <a:ext uri="{FF2B5EF4-FFF2-40B4-BE49-F238E27FC236}">
                <a16:creationId xmlns:a16="http://schemas.microsoft.com/office/drawing/2014/main" id="{036C576C-D958-D1FC-24DC-3AC838D297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8996" y="1013252"/>
            <a:ext cx="4734840" cy="56162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2EDD1E9-8CA5-8E97-2CDE-3864D928AB00}"/>
              </a:ext>
            </a:extLst>
          </p:cNvPr>
          <p:cNvPicPr>
            <a:picLocks noChangeAspect="1"/>
          </p:cNvPicPr>
          <p:nvPr/>
        </p:nvPicPr>
        <p:blipFill>
          <a:blip r:embed="rId4"/>
          <a:stretch>
            <a:fillRect/>
          </a:stretch>
        </p:blipFill>
        <p:spPr>
          <a:xfrm>
            <a:off x="6427746" y="2215597"/>
            <a:ext cx="1727200" cy="381000"/>
          </a:xfrm>
          <a:prstGeom prst="rect">
            <a:avLst/>
          </a:prstGeom>
        </p:spPr>
      </p:pic>
      <p:pic>
        <p:nvPicPr>
          <p:cNvPr id="5" name="Picture 4">
            <a:extLst>
              <a:ext uri="{FF2B5EF4-FFF2-40B4-BE49-F238E27FC236}">
                <a16:creationId xmlns:a16="http://schemas.microsoft.com/office/drawing/2014/main" id="{D06F92C1-2C06-9F38-6C79-87FEAEAB93C6}"/>
              </a:ext>
            </a:extLst>
          </p:cNvPr>
          <p:cNvPicPr>
            <a:picLocks noChangeAspect="1"/>
          </p:cNvPicPr>
          <p:nvPr/>
        </p:nvPicPr>
        <p:blipFill>
          <a:blip r:embed="rId5"/>
          <a:stretch>
            <a:fillRect/>
          </a:stretch>
        </p:blipFill>
        <p:spPr>
          <a:xfrm>
            <a:off x="6268996" y="1013252"/>
            <a:ext cx="4191000" cy="635000"/>
          </a:xfrm>
          <a:prstGeom prst="rect">
            <a:avLst/>
          </a:prstGeom>
        </p:spPr>
      </p:pic>
      <p:pic>
        <p:nvPicPr>
          <p:cNvPr id="6" name="Picture 5">
            <a:extLst>
              <a:ext uri="{FF2B5EF4-FFF2-40B4-BE49-F238E27FC236}">
                <a16:creationId xmlns:a16="http://schemas.microsoft.com/office/drawing/2014/main" id="{3683FE84-D58A-E7E6-B43F-F8EC818020A7}"/>
              </a:ext>
            </a:extLst>
          </p:cNvPr>
          <p:cNvPicPr>
            <a:picLocks noChangeAspect="1"/>
          </p:cNvPicPr>
          <p:nvPr/>
        </p:nvPicPr>
        <p:blipFill>
          <a:blip r:embed="rId6"/>
          <a:stretch>
            <a:fillRect/>
          </a:stretch>
        </p:blipFill>
        <p:spPr>
          <a:xfrm>
            <a:off x="6268996" y="1838347"/>
            <a:ext cx="3771900" cy="241300"/>
          </a:xfrm>
          <a:prstGeom prst="rect">
            <a:avLst/>
          </a:prstGeom>
        </p:spPr>
      </p:pic>
      <p:sp>
        <p:nvSpPr>
          <p:cNvPr id="7" name="TextBox 6">
            <a:extLst>
              <a:ext uri="{FF2B5EF4-FFF2-40B4-BE49-F238E27FC236}">
                <a16:creationId xmlns:a16="http://schemas.microsoft.com/office/drawing/2014/main" id="{3D471BDA-A65C-0608-D03E-A8DEA15FE44D}"/>
              </a:ext>
            </a:extLst>
          </p:cNvPr>
          <p:cNvSpPr txBox="1"/>
          <p:nvPr/>
        </p:nvSpPr>
        <p:spPr>
          <a:xfrm>
            <a:off x="2427890" y="421481"/>
            <a:ext cx="6781600" cy="369332"/>
          </a:xfrm>
          <a:prstGeom prst="rect">
            <a:avLst/>
          </a:prstGeom>
          <a:noFill/>
        </p:spPr>
        <p:txBody>
          <a:bodyPr wrap="none" rtlCol="0">
            <a:spAutoFit/>
          </a:bodyPr>
          <a:lstStyle/>
          <a:p>
            <a:r>
              <a:rPr lang="en-US" b="1" dirty="0"/>
              <a:t>SCIENCE IS WORKING ON CORRECTING MISUSE OF RACE CATEGORIES</a:t>
            </a:r>
          </a:p>
        </p:txBody>
      </p:sp>
      <p:sp>
        <p:nvSpPr>
          <p:cNvPr id="10" name="TextBox 9">
            <a:extLst>
              <a:ext uri="{FF2B5EF4-FFF2-40B4-BE49-F238E27FC236}">
                <a16:creationId xmlns:a16="http://schemas.microsoft.com/office/drawing/2014/main" id="{0D48785E-3F68-AA8A-1056-11D86A072F37}"/>
              </a:ext>
            </a:extLst>
          </p:cNvPr>
          <p:cNvSpPr txBox="1"/>
          <p:nvPr/>
        </p:nvSpPr>
        <p:spPr>
          <a:xfrm>
            <a:off x="1711986" y="5767330"/>
            <a:ext cx="4106704" cy="430887"/>
          </a:xfrm>
          <a:prstGeom prst="rect">
            <a:avLst/>
          </a:prstGeom>
          <a:noFill/>
        </p:spPr>
        <p:txBody>
          <a:bodyPr wrap="square">
            <a:spAutoFit/>
          </a:bodyPr>
          <a:lstStyle/>
          <a:p>
            <a:r>
              <a:rPr lang="en-US" sz="1050" dirty="0">
                <a:solidFill>
                  <a:schemeClr val="bg1"/>
                </a:solidFill>
              </a:rPr>
              <a:t>https://</a:t>
            </a:r>
            <a:r>
              <a:rPr lang="en-US" sz="1050" dirty="0" err="1">
                <a:solidFill>
                  <a:schemeClr val="bg1"/>
                </a:solidFill>
              </a:rPr>
              <a:t>nap.nationalacademies.org</a:t>
            </a:r>
            <a:r>
              <a:rPr lang="en-US" sz="1050" dirty="0">
                <a:solidFill>
                  <a:schemeClr val="bg1"/>
                </a:solidFill>
              </a:rPr>
              <a:t>/catalog/26902/using-population-descriptors-in-genetics-and-genomics-research-a-new</a:t>
            </a:r>
          </a:p>
        </p:txBody>
      </p:sp>
      <p:sp>
        <p:nvSpPr>
          <p:cNvPr id="9" name="TextBox 8">
            <a:extLst>
              <a:ext uri="{FF2B5EF4-FFF2-40B4-BE49-F238E27FC236}">
                <a16:creationId xmlns:a16="http://schemas.microsoft.com/office/drawing/2014/main" id="{709D1013-C111-E196-FEBF-2DD71E69703C}"/>
              </a:ext>
            </a:extLst>
          </p:cNvPr>
          <p:cNvSpPr txBox="1"/>
          <p:nvPr/>
        </p:nvSpPr>
        <p:spPr>
          <a:xfrm>
            <a:off x="2027945" y="961420"/>
            <a:ext cx="652743" cy="369332"/>
          </a:xfrm>
          <a:prstGeom prst="rect">
            <a:avLst/>
          </a:prstGeom>
          <a:noFill/>
        </p:spPr>
        <p:txBody>
          <a:bodyPr wrap="none" rtlCol="0">
            <a:spAutoFit/>
          </a:bodyPr>
          <a:lstStyle/>
          <a:p>
            <a:r>
              <a:rPr lang="en-US" b="1" dirty="0">
                <a:solidFill>
                  <a:schemeClr val="bg1"/>
                </a:solidFill>
              </a:rPr>
              <a:t>2023</a:t>
            </a:r>
          </a:p>
        </p:txBody>
      </p:sp>
    </p:spTree>
    <p:extLst>
      <p:ext uri="{BB962C8B-B14F-4D97-AF65-F5344CB8AC3E}">
        <p14:creationId xmlns:p14="http://schemas.microsoft.com/office/powerpoint/2010/main" val="2351867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88446-22E9-0E84-ECC0-7E598EF5EF3B}"/>
              </a:ext>
            </a:extLst>
          </p:cNvPr>
          <p:cNvSpPr>
            <a:spLocks noGrp="1"/>
          </p:cNvSpPr>
          <p:nvPr>
            <p:ph type="ctrTitle"/>
          </p:nvPr>
        </p:nvSpPr>
        <p:spPr>
          <a:xfrm>
            <a:off x="1125317" y="488902"/>
            <a:ext cx="9073978" cy="1830902"/>
          </a:xfrm>
        </p:spPr>
        <p:txBody>
          <a:bodyPr>
            <a:normAutofit fontScale="90000"/>
          </a:bodyPr>
          <a:lstStyle/>
          <a:p>
            <a:r>
              <a:rPr lang="en-US" dirty="0"/>
              <a:t>Race is a human-made category</a:t>
            </a:r>
            <a:br>
              <a:rPr lang="en-US" dirty="0"/>
            </a:br>
            <a:endParaRPr lang="en-US" dirty="0"/>
          </a:p>
        </p:txBody>
      </p:sp>
      <p:sp>
        <p:nvSpPr>
          <p:cNvPr id="4" name="TextBox 3">
            <a:extLst>
              <a:ext uri="{FF2B5EF4-FFF2-40B4-BE49-F238E27FC236}">
                <a16:creationId xmlns:a16="http://schemas.microsoft.com/office/drawing/2014/main" id="{46CB706E-FCAB-139E-49F7-1BFD062B2470}"/>
              </a:ext>
            </a:extLst>
          </p:cNvPr>
          <p:cNvSpPr txBox="1"/>
          <p:nvPr/>
        </p:nvSpPr>
        <p:spPr>
          <a:xfrm>
            <a:off x="1603822" y="1978379"/>
            <a:ext cx="9731831" cy="2339102"/>
          </a:xfrm>
          <a:prstGeom prst="rect">
            <a:avLst/>
          </a:prstGeom>
          <a:noFill/>
        </p:spPr>
        <p:txBody>
          <a:bodyPr wrap="none" rtlCol="0">
            <a:spAutoFit/>
          </a:bodyPr>
          <a:lstStyle/>
          <a:p>
            <a:pPr marL="285750" indent="-285750">
              <a:buFont typeface="Arial" panose="020B0604020202020204" pitchFamily="34" charset="0"/>
              <a:buChar char="•"/>
            </a:pPr>
            <a:r>
              <a:rPr lang="en-US" sz="3200" dirty="0"/>
              <a:t>Created for economic and social purposes</a:t>
            </a:r>
          </a:p>
          <a:p>
            <a:pPr marL="285750" indent="-285750">
              <a:buFont typeface="Arial" panose="020B0604020202020204" pitchFamily="34" charset="0"/>
              <a:buChar char="•"/>
            </a:pPr>
            <a:r>
              <a:rPr lang="en-US" sz="3200" dirty="0"/>
              <a:t>Not based on Biology</a:t>
            </a:r>
          </a:p>
          <a:p>
            <a:pPr marL="285750" indent="-285750">
              <a:buFont typeface="Arial" panose="020B0604020202020204" pitchFamily="34" charset="0"/>
              <a:buChar char="•"/>
            </a:pPr>
            <a:r>
              <a:rPr lang="en-US" sz="3200" dirty="0"/>
              <a:t>Not based on Genetics</a:t>
            </a:r>
          </a:p>
          <a:p>
            <a:pPr marL="285750" indent="-285750">
              <a:buFont typeface="Arial" panose="020B0604020202020204" pitchFamily="34" charset="0"/>
              <a:buChar char="•"/>
            </a:pPr>
            <a:r>
              <a:rPr lang="en-US" sz="3200" dirty="0"/>
              <a:t>Race-based thinking contradicts basic genetic principles</a:t>
            </a:r>
          </a:p>
          <a:p>
            <a:pPr lvl="1"/>
            <a:endParaRPr lang="en-US" dirty="0"/>
          </a:p>
        </p:txBody>
      </p:sp>
    </p:spTree>
    <p:extLst>
      <p:ext uri="{BB962C8B-B14F-4D97-AF65-F5344CB8AC3E}">
        <p14:creationId xmlns:p14="http://schemas.microsoft.com/office/powerpoint/2010/main" val="426703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BF070-82C8-A648-5DE7-417DA962D92C}"/>
              </a:ext>
            </a:extLst>
          </p:cNvPr>
          <p:cNvSpPr>
            <a:spLocks noGrp="1"/>
          </p:cNvSpPr>
          <p:nvPr>
            <p:ph type="title"/>
          </p:nvPr>
        </p:nvSpPr>
        <p:spPr>
          <a:xfrm>
            <a:off x="838200" y="365125"/>
            <a:ext cx="10515600" cy="3975647"/>
          </a:xfrm>
        </p:spPr>
        <p:txBody>
          <a:bodyPr>
            <a:normAutofit/>
          </a:bodyPr>
          <a:lstStyle/>
          <a:p>
            <a:pPr algn="ctr"/>
            <a:r>
              <a:rPr lang="en-US" b="1" dirty="0"/>
              <a:t>Race is product of racism. </a:t>
            </a:r>
            <a:br>
              <a:rPr lang="en-US" b="1" dirty="0"/>
            </a:br>
            <a:br>
              <a:rPr lang="en-US" b="1" dirty="0"/>
            </a:br>
            <a:r>
              <a:rPr lang="en-US" b="1" dirty="0"/>
              <a:t>What is it supposed to do? </a:t>
            </a:r>
          </a:p>
        </p:txBody>
      </p:sp>
    </p:spTree>
    <p:extLst>
      <p:ext uri="{BB962C8B-B14F-4D97-AF65-F5344CB8AC3E}">
        <p14:creationId xmlns:p14="http://schemas.microsoft.com/office/powerpoint/2010/main" val="3770457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BF070-82C8-A648-5DE7-417DA962D92C}"/>
              </a:ext>
            </a:extLst>
          </p:cNvPr>
          <p:cNvSpPr>
            <a:spLocks noGrp="1"/>
          </p:cNvSpPr>
          <p:nvPr>
            <p:ph type="title"/>
          </p:nvPr>
        </p:nvSpPr>
        <p:spPr>
          <a:xfrm>
            <a:off x="838200" y="590412"/>
            <a:ext cx="10515600" cy="3975647"/>
          </a:xfrm>
        </p:spPr>
        <p:txBody>
          <a:bodyPr>
            <a:normAutofit fontScale="90000"/>
          </a:bodyPr>
          <a:lstStyle/>
          <a:p>
            <a:pPr algn="ctr"/>
            <a:r>
              <a:rPr lang="en-US" b="1" dirty="0"/>
              <a:t>Race is product of racism. </a:t>
            </a:r>
            <a:br>
              <a:rPr lang="en-US" b="1" dirty="0"/>
            </a:br>
            <a:br>
              <a:rPr lang="en-US" b="1" dirty="0"/>
            </a:br>
            <a:r>
              <a:rPr lang="en-US" b="1" dirty="0"/>
              <a:t>Race categories change in space and time.</a:t>
            </a:r>
            <a:br>
              <a:rPr lang="en-US" b="1" dirty="0"/>
            </a:br>
            <a:br>
              <a:rPr lang="en-US" b="1" dirty="0"/>
            </a:br>
            <a:r>
              <a:rPr lang="en-US" b="1" dirty="0"/>
              <a:t>Why do race categorizations have to appear inherent/immutable/unchangeable to perform their function of promoting racism?</a:t>
            </a:r>
          </a:p>
        </p:txBody>
      </p:sp>
    </p:spTree>
    <p:extLst>
      <p:ext uri="{BB962C8B-B14F-4D97-AF65-F5344CB8AC3E}">
        <p14:creationId xmlns:p14="http://schemas.microsoft.com/office/powerpoint/2010/main" val="585293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BF070-82C8-A648-5DE7-417DA962D92C}"/>
              </a:ext>
            </a:extLst>
          </p:cNvPr>
          <p:cNvSpPr>
            <a:spLocks noGrp="1"/>
          </p:cNvSpPr>
          <p:nvPr>
            <p:ph type="title"/>
          </p:nvPr>
        </p:nvSpPr>
        <p:spPr>
          <a:xfrm>
            <a:off x="838200" y="365125"/>
            <a:ext cx="10515600" cy="3975647"/>
          </a:xfrm>
        </p:spPr>
        <p:txBody>
          <a:bodyPr>
            <a:normAutofit/>
          </a:bodyPr>
          <a:lstStyle/>
          <a:p>
            <a:pPr algn="ctr"/>
            <a:r>
              <a:rPr lang="en-US" b="1" dirty="0"/>
              <a:t>Race is product of racism. </a:t>
            </a:r>
            <a:br>
              <a:rPr lang="en-US" b="1" dirty="0"/>
            </a:br>
            <a:br>
              <a:rPr lang="en-US" b="1" dirty="0"/>
            </a:br>
            <a:r>
              <a:rPr lang="en-US" b="1" dirty="0"/>
              <a:t>What false notions of genetics have been promoted that support the idea that racial classification makes sense biologically?</a:t>
            </a:r>
          </a:p>
        </p:txBody>
      </p:sp>
    </p:spTree>
    <p:extLst>
      <p:ext uri="{BB962C8B-B14F-4D97-AF65-F5344CB8AC3E}">
        <p14:creationId xmlns:p14="http://schemas.microsoft.com/office/powerpoint/2010/main" val="25959434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TotalTime>
  <Words>2934</Words>
  <Application>Microsoft Office PowerPoint</Application>
  <PresentationFormat>Widescreen</PresentationFormat>
  <Paragraphs>294</Paragraphs>
  <Slides>45</Slides>
  <Notes>27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45</vt:i4>
      </vt:variant>
    </vt:vector>
  </HeadingPairs>
  <TitlesOfParts>
    <vt:vector size="57" baseType="lpstr">
      <vt:lpstr>ＭＳ Ｐゴシック</vt:lpstr>
      <vt:lpstr>Aptos</vt:lpstr>
      <vt:lpstr>Arial</vt:lpstr>
      <vt:lpstr>Calibri</vt:lpstr>
      <vt:lpstr>Calibri Light</vt:lpstr>
      <vt:lpstr>Economica</vt:lpstr>
      <vt:lpstr>Georgia</vt:lpstr>
      <vt:lpstr>Montserrat</vt:lpstr>
      <vt:lpstr>Open Sans</vt:lpstr>
      <vt:lpstr>Times</vt:lpstr>
      <vt:lpstr>Times New Roman</vt:lpstr>
      <vt:lpstr>Office Theme</vt:lpstr>
      <vt:lpstr>PowerPoint Presentation</vt:lpstr>
      <vt:lpstr>Race is a human-made category, not genetic</vt:lpstr>
      <vt:lpstr>PowerPoint Presentation</vt:lpstr>
      <vt:lpstr>PowerPoint Presentation</vt:lpstr>
      <vt:lpstr>PowerPoint Presentation</vt:lpstr>
      <vt:lpstr>Race is a human-made category </vt:lpstr>
      <vt:lpstr>Race is product of racism.   What is it supposed to do? </vt:lpstr>
      <vt:lpstr>Race is product of racism.   Race categories change in space and time.  Why do race categorizations have to appear inherent/immutable/unchangeable to perform their function of promoting racism?</vt:lpstr>
      <vt:lpstr>Race is product of racism.   What false notions of genetics have been promoted that support the idea that racial classification makes sense biologically?</vt:lpstr>
      <vt:lpstr>What FALSE notions of genetics have been promoted that support the idea that racial classification makes sense biologically?</vt:lpstr>
      <vt:lpstr>PowerPoint Presentation</vt:lpstr>
      <vt:lpstr>Genetic determinism/essentialism </vt:lpstr>
      <vt:lpstr>Single gene traits</vt:lpstr>
      <vt:lpstr>Single gene traits</vt:lpstr>
      <vt:lpstr>Traits controlled by mutations in a single gene ARE RARE!</vt:lpstr>
      <vt:lpstr>PowerPoint Presentation</vt:lpstr>
      <vt:lpstr>Even Mendelian traits are not so simple</vt:lpstr>
      <vt:lpstr>Mendel’s peas</vt:lpstr>
      <vt:lpstr>Pea seeds from 1901</vt:lpstr>
      <vt:lpstr>Which peas are yellow; which are green?</vt:lpstr>
      <vt:lpstr>PowerPoint Presentation</vt:lpstr>
      <vt:lpstr>PowerPoint Presentation</vt:lpstr>
      <vt:lpstr>PowerPoint Presentation</vt:lpstr>
      <vt:lpstr>PowerPoint Presentation</vt:lpstr>
      <vt:lpstr>PowerPoint Presentation</vt:lpstr>
      <vt:lpstr>PowerPoint Presentation</vt:lpstr>
      <vt:lpstr>What FALSE notions of genetics have been promoted that support the idea that racial classification makes sense biologically?</vt:lpstr>
      <vt:lpstr>Modern Genetics:  The Human Genome</vt:lpstr>
      <vt:lpstr>100,000th scale model of the human genome</vt:lpstr>
      <vt:lpstr>PowerPoint Presentation</vt:lpstr>
      <vt:lpstr>PowerPoint Presentation</vt:lpstr>
      <vt:lpstr>PowerPoint Presentation</vt:lpstr>
      <vt:lpstr>But in reality is looks more like this</vt:lpstr>
      <vt:lpstr>PowerPoint Presentation</vt:lpstr>
      <vt:lpstr>Human Genetic Variation</vt:lpstr>
      <vt:lpstr>What FALSE notions of genetics have been promoted that support the idea that racial classification makes sense biologically?</vt:lpstr>
      <vt:lpstr>PowerPoint Presentation</vt:lpstr>
      <vt:lpstr>PowerPoint Presentation</vt:lpstr>
      <vt:lpstr>PowerPoint Presentation</vt:lpstr>
      <vt:lpstr>PowerPoint Presentation</vt:lpstr>
      <vt:lpstr>PowerPoint Presentation</vt:lpstr>
      <vt:lpstr>PowerPoint Presentation</vt:lpstr>
      <vt:lpstr>What FALSE notions of genetics have been promoted that support the idea that racial classification makes sense biologically?</vt:lpstr>
      <vt:lpstr>Race is a human-made category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Gregg-Jolly, Leslie</dc:creator>
  <cp:lastModifiedBy>Vander Leest, Angie</cp:lastModifiedBy>
  <cp:revision>13</cp:revision>
  <dcterms:created xsi:type="dcterms:W3CDTF">2024-06-14T13:23:07Z</dcterms:created>
  <dcterms:modified xsi:type="dcterms:W3CDTF">2024-07-08T17:13:11Z</dcterms:modified>
</cp:coreProperties>
</file>