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427" r:id="rId2"/>
    <p:sldId id="285" r:id="rId3"/>
    <p:sldId id="433" r:id="rId4"/>
    <p:sldId id="276" r:id="rId5"/>
    <p:sldId id="256" r:id="rId6"/>
    <p:sldId id="425" r:id="rId7"/>
    <p:sldId id="431" r:id="rId8"/>
    <p:sldId id="420" r:id="rId9"/>
    <p:sldId id="411" r:id="rId10"/>
    <p:sldId id="432" r:id="rId11"/>
    <p:sldId id="426" r:id="rId12"/>
    <p:sldId id="414" r:id="rId13"/>
    <p:sldId id="422" r:id="rId14"/>
    <p:sldId id="428" r:id="rId15"/>
    <p:sldId id="290" r:id="rId16"/>
    <p:sldId id="430" r:id="rId17"/>
    <p:sldId id="423" r:id="rId18"/>
    <p:sldId id="434" r:id="rId19"/>
    <p:sldId id="416" r:id="rId20"/>
    <p:sldId id="413" r:id="rId21"/>
    <p:sldId id="347" r:id="rId22"/>
    <p:sldId id="409" r:id="rId23"/>
    <p:sldId id="435" r:id="rId24"/>
    <p:sldId id="412" r:id="rId25"/>
    <p:sldId id="438" r:id="rId26"/>
    <p:sldId id="436" r:id="rId27"/>
    <p:sldId id="424" r:id="rId28"/>
    <p:sldId id="335" r:id="rId29"/>
    <p:sldId id="421" r:id="rId30"/>
    <p:sldId id="437" r:id="rId31"/>
    <p:sldId id="328" r:id="rId32"/>
    <p:sldId id="329" r:id="rId33"/>
    <p:sldId id="331" r:id="rId34"/>
    <p:sldId id="337" r:id="rId35"/>
    <p:sldId id="33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91"/>
    <p:restoredTop sz="94792"/>
  </p:normalViewPr>
  <p:slideViewPr>
    <p:cSldViewPr snapToGrid="0" snapToObjects="1">
      <p:cViewPr varScale="1">
        <p:scale>
          <a:sx n="110" d="100"/>
          <a:sy n="110" d="100"/>
        </p:scale>
        <p:origin x="200" y="54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612557-3067-1043-973D-8B84F11F4874}" type="datetimeFigureOut">
              <a:rPr lang="en-US" smtClean="0"/>
              <a:t>6/19/24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875065-6884-7948-90F2-A5A0AED8693E}" type="slidenum">
              <a:rPr lang="en-US" smtClean="0"/>
              <a:t>‹#›</a:t>
            </a:fld>
            <a:endParaRPr lang="en-US"/>
          </a:p>
        </p:txBody>
      </p:sp>
    </p:spTree>
    <p:extLst>
      <p:ext uri="{BB962C8B-B14F-4D97-AF65-F5344CB8AC3E}">
        <p14:creationId xmlns:p14="http://schemas.microsoft.com/office/powerpoint/2010/main" val="1357088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31">
            <a:extLst>
              <a:ext uri="{FF2B5EF4-FFF2-40B4-BE49-F238E27FC236}">
                <a16:creationId xmlns:a16="http://schemas.microsoft.com/office/drawing/2014/main" id="{6200D31E-0480-6C40-A09D-FFAC4241DE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931DDDA-ACDE-414D-92CE-F3C3AEBA9F80}" type="slidenum">
              <a:rPr lang="en-US" altLang="en-US" sz="1200"/>
              <a:pPr/>
              <a:t>2</a:t>
            </a:fld>
            <a:endParaRPr lang="en-US" altLang="en-US" sz="1200"/>
          </a:p>
        </p:txBody>
      </p:sp>
      <p:sp>
        <p:nvSpPr>
          <p:cNvPr id="109570" name="Rectangle 2">
            <a:extLst>
              <a:ext uri="{FF2B5EF4-FFF2-40B4-BE49-F238E27FC236}">
                <a16:creationId xmlns:a16="http://schemas.microsoft.com/office/drawing/2014/main" id="{97097BA9-1B0A-9B42-B106-1FD07D2B99FD}"/>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01AA515A-6C23-B540-8D9F-E5EC08B613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031">
            <a:extLst>
              <a:ext uri="{FF2B5EF4-FFF2-40B4-BE49-F238E27FC236}">
                <a16:creationId xmlns:a16="http://schemas.microsoft.com/office/drawing/2014/main" id="{3F2664C9-88E2-DF40-8649-C2D4094F6E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9E8D5009-314A-A246-AA4F-99B97E76369E}" type="slidenum">
              <a:rPr lang="en-US" altLang="en-US" sz="1200"/>
              <a:pPr/>
              <a:t>15</a:t>
            </a:fld>
            <a:endParaRPr lang="en-US" altLang="en-US" sz="1200"/>
          </a:p>
        </p:txBody>
      </p:sp>
      <p:sp>
        <p:nvSpPr>
          <p:cNvPr id="99330" name="Rectangle 2">
            <a:extLst>
              <a:ext uri="{FF2B5EF4-FFF2-40B4-BE49-F238E27FC236}">
                <a16:creationId xmlns:a16="http://schemas.microsoft.com/office/drawing/2014/main" id="{86611BB3-3A87-5849-87F5-9398F9509F1B}"/>
              </a:ext>
            </a:extLst>
          </p:cNvPr>
          <p:cNvSpPr>
            <a:spLocks noGrp="1" noRot="1" noChangeAspect="1" noChangeArrowheads="1" noTextEdit="1"/>
          </p:cNvSpPr>
          <p:nvPr>
            <p:ph type="sldImg"/>
          </p:nvPr>
        </p:nvSpPr>
        <p:spPr>
          <a:ln/>
        </p:spPr>
      </p:sp>
      <p:sp>
        <p:nvSpPr>
          <p:cNvPr id="99331" name="Rectangle 3">
            <a:extLst>
              <a:ext uri="{FF2B5EF4-FFF2-40B4-BE49-F238E27FC236}">
                <a16:creationId xmlns:a16="http://schemas.microsoft.com/office/drawing/2014/main" id="{2AF94B5D-0D7A-9240-A970-10D6573C83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8D271489-45FA-2E49-A19A-F61EAE0468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55033EB5-0E2F-0843-B638-3DF1F810CD1F}" type="slidenum">
              <a:rPr lang="en-US" altLang="en-US" sz="1200"/>
              <a:pPr/>
              <a:t>21</a:t>
            </a:fld>
            <a:endParaRPr lang="en-US" altLang="en-US" sz="1200"/>
          </a:p>
        </p:txBody>
      </p:sp>
      <p:sp>
        <p:nvSpPr>
          <p:cNvPr id="62467" name="Rectangle 2">
            <a:extLst>
              <a:ext uri="{FF2B5EF4-FFF2-40B4-BE49-F238E27FC236}">
                <a16:creationId xmlns:a16="http://schemas.microsoft.com/office/drawing/2014/main" id="{543F8505-17BD-3B4D-B2BF-74C975A8DB1C}"/>
              </a:ext>
            </a:extLst>
          </p:cNvPr>
          <p:cNvSpPr>
            <a:spLocks noGrp="1" noRot="1" noChangeAspect="1" noChangeArrowheads="1" noTextEdit="1"/>
          </p:cNvSpPr>
          <p:nvPr>
            <p:ph type="sldImg"/>
          </p:nvPr>
        </p:nvSpPr>
        <p:spPr>
          <a:xfrm>
            <a:off x="641350" y="914400"/>
            <a:ext cx="5573713" cy="3135313"/>
          </a:xfrm>
          <a:solidFill>
            <a:srgbClr val="FFFFFF"/>
          </a:solidFill>
          <a:ln/>
        </p:spPr>
      </p:sp>
      <p:sp>
        <p:nvSpPr>
          <p:cNvPr id="62468" name="Text Box 3">
            <a:extLst>
              <a:ext uri="{FF2B5EF4-FFF2-40B4-BE49-F238E27FC236}">
                <a16:creationId xmlns:a16="http://schemas.microsoft.com/office/drawing/2014/main" id="{F919CD7B-C7FD-FE4E-A586-BC3976F5812C}"/>
              </a:ext>
            </a:extLst>
          </p:cNvPr>
          <p:cNvSpPr>
            <a:spLocks noGrp="1" noChangeArrowheads="1"/>
          </p:cNvSpPr>
          <p:nvPr>
            <p:ph type="body" idx="1"/>
          </p:nvPr>
        </p:nvSpPr>
        <p:spPr>
          <a:xfrm>
            <a:off x="1046163" y="4352925"/>
            <a:ext cx="4770437" cy="3479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nchor="ct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1968E819-C060-E84A-A691-AB06156F69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34D8DBC-2980-0E4D-9110-85DCD8AF5959}" type="slidenum">
              <a:rPr lang="en-US" altLang="en-US" sz="1200"/>
              <a:pPr/>
              <a:t>22</a:t>
            </a:fld>
            <a:endParaRPr lang="en-US" altLang="en-US" sz="1200"/>
          </a:p>
        </p:txBody>
      </p:sp>
      <p:sp>
        <p:nvSpPr>
          <p:cNvPr id="65539" name="Rectangle 2">
            <a:extLst>
              <a:ext uri="{FF2B5EF4-FFF2-40B4-BE49-F238E27FC236}">
                <a16:creationId xmlns:a16="http://schemas.microsoft.com/office/drawing/2014/main" id="{5A70E91D-8174-8E42-A1D0-4857259BA943}"/>
              </a:ext>
            </a:extLst>
          </p:cNvPr>
          <p:cNvSpPr>
            <a:spLocks noGrp="1" noRot="1" noChangeAspect="1" noChangeArrowheads="1" noTextEdit="1"/>
          </p:cNvSpPr>
          <p:nvPr>
            <p:ph type="sldImg"/>
          </p:nvPr>
        </p:nvSpPr>
        <p:spPr>
          <a:xfrm>
            <a:off x="641350" y="914400"/>
            <a:ext cx="5573713" cy="3135313"/>
          </a:xfrm>
          <a:solidFill>
            <a:srgbClr val="FFFFFF"/>
          </a:solidFill>
          <a:ln/>
        </p:spPr>
      </p:sp>
      <p:sp>
        <p:nvSpPr>
          <p:cNvPr id="65540" name="Text Box 3">
            <a:extLst>
              <a:ext uri="{FF2B5EF4-FFF2-40B4-BE49-F238E27FC236}">
                <a16:creationId xmlns:a16="http://schemas.microsoft.com/office/drawing/2014/main" id="{917D00FD-96F7-774F-ABDB-5A7A4298E228}"/>
              </a:ext>
            </a:extLst>
          </p:cNvPr>
          <p:cNvSpPr>
            <a:spLocks noGrp="1" noChangeArrowheads="1"/>
          </p:cNvSpPr>
          <p:nvPr>
            <p:ph type="body" idx="1"/>
          </p:nvPr>
        </p:nvSpPr>
        <p:spPr>
          <a:xfrm>
            <a:off x="1046163" y="4352925"/>
            <a:ext cx="4770437" cy="3479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nchor="ct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1968E819-C060-E84A-A691-AB06156F69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34D8DBC-2980-0E4D-9110-85DCD8AF5959}" type="slidenum">
              <a:rPr lang="en-US" altLang="en-US" sz="1200"/>
              <a:pPr/>
              <a:t>23</a:t>
            </a:fld>
            <a:endParaRPr lang="en-US" altLang="en-US" sz="1200"/>
          </a:p>
        </p:txBody>
      </p:sp>
      <p:sp>
        <p:nvSpPr>
          <p:cNvPr id="65539" name="Rectangle 2">
            <a:extLst>
              <a:ext uri="{FF2B5EF4-FFF2-40B4-BE49-F238E27FC236}">
                <a16:creationId xmlns:a16="http://schemas.microsoft.com/office/drawing/2014/main" id="{5A70E91D-8174-8E42-A1D0-4857259BA943}"/>
              </a:ext>
            </a:extLst>
          </p:cNvPr>
          <p:cNvSpPr>
            <a:spLocks noGrp="1" noRot="1" noChangeAspect="1" noChangeArrowheads="1" noTextEdit="1"/>
          </p:cNvSpPr>
          <p:nvPr>
            <p:ph type="sldImg"/>
          </p:nvPr>
        </p:nvSpPr>
        <p:spPr>
          <a:xfrm>
            <a:off x="641350" y="914400"/>
            <a:ext cx="5573713" cy="3135313"/>
          </a:xfrm>
          <a:solidFill>
            <a:srgbClr val="FFFFFF"/>
          </a:solidFill>
          <a:ln/>
        </p:spPr>
      </p:sp>
      <p:sp>
        <p:nvSpPr>
          <p:cNvPr id="65540" name="Text Box 3">
            <a:extLst>
              <a:ext uri="{FF2B5EF4-FFF2-40B4-BE49-F238E27FC236}">
                <a16:creationId xmlns:a16="http://schemas.microsoft.com/office/drawing/2014/main" id="{917D00FD-96F7-774F-ABDB-5A7A4298E228}"/>
              </a:ext>
            </a:extLst>
          </p:cNvPr>
          <p:cNvSpPr>
            <a:spLocks noGrp="1" noChangeArrowheads="1"/>
          </p:cNvSpPr>
          <p:nvPr>
            <p:ph type="body" idx="1"/>
          </p:nvPr>
        </p:nvSpPr>
        <p:spPr>
          <a:xfrm>
            <a:off x="1046163" y="4352925"/>
            <a:ext cx="4770437" cy="3479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nchor="ctr"/>
          <a:lstStyle/>
          <a:p>
            <a:pPr eaLnBrk="1" hangingPunct="1"/>
            <a:endParaRPr lang="en-US" altLang="en-US">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85225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62E0F-DC1D-4B41-A05C-BA0D202248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95DCC1-D4E7-9D4C-A3E4-1E26270A0D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5B70D08-0C26-D24C-A8FF-D7AE43DDC8D6}"/>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5" name="Footer Placeholder 4">
            <a:extLst>
              <a:ext uri="{FF2B5EF4-FFF2-40B4-BE49-F238E27FC236}">
                <a16:creationId xmlns:a16="http://schemas.microsoft.com/office/drawing/2014/main" id="{B9DB89C5-F67A-4A4E-9405-7526982A9F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0A11E5-0FED-F346-B261-7F4CEE5156DC}"/>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3621308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81C66-99B5-9542-ABF1-9BAE40886D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569B3E-D571-D649-9158-9CE3F22079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F24E46-D1EE-144A-A307-820A553486A8}"/>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5" name="Footer Placeholder 4">
            <a:extLst>
              <a:ext uri="{FF2B5EF4-FFF2-40B4-BE49-F238E27FC236}">
                <a16:creationId xmlns:a16="http://schemas.microsoft.com/office/drawing/2014/main" id="{3D78B30A-7DFA-6946-B871-1FAF999940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DC02A6-093B-F447-BFDB-F21435616C55}"/>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2274152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2C817E-2AB1-524E-98E4-F994C43F51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8032BB-BA91-074C-8684-2E3B24FC05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2CCD39-3B4E-734B-A36D-74016E8FF31E}"/>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5" name="Footer Placeholder 4">
            <a:extLst>
              <a:ext uri="{FF2B5EF4-FFF2-40B4-BE49-F238E27FC236}">
                <a16:creationId xmlns:a16="http://schemas.microsoft.com/office/drawing/2014/main" id="{17B6ABCA-6E03-A647-A1AD-A02AB30185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A54B5D-F695-FD42-AF79-86B9F2CBFACA}"/>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2727835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Option w Chart 1">
    <p:spTree>
      <p:nvGrpSpPr>
        <p:cNvPr id="1" name=""/>
        <p:cNvGrpSpPr/>
        <p:nvPr/>
      </p:nvGrpSpPr>
      <p:grpSpPr>
        <a:xfrm>
          <a:off x="0" y="0"/>
          <a:ext cx="0" cy="0"/>
          <a:chOff x="0" y="0"/>
          <a:chExt cx="0" cy="0"/>
        </a:xfrm>
      </p:grpSpPr>
      <p:sp>
        <p:nvSpPr>
          <p:cNvPr id="9" name="TextBox 8"/>
          <p:cNvSpPr txBox="1"/>
          <p:nvPr userDrawn="1"/>
        </p:nvSpPr>
        <p:spPr>
          <a:xfrm>
            <a:off x="3696881" y="2033141"/>
            <a:ext cx="184731" cy="260392"/>
          </a:xfrm>
          <a:prstGeom prst="rect">
            <a:avLst/>
          </a:prstGeom>
          <a:noFill/>
        </p:spPr>
        <p:txBody>
          <a:bodyPr wrap="none" rtlCol="0">
            <a:spAutoFit/>
          </a:bodyPr>
          <a:lstStyle/>
          <a:p>
            <a:pPr defTabSz="277246"/>
            <a:endParaRPr lang="en-US" sz="1092" dirty="0">
              <a:solidFill>
                <a:srgbClr val="FFFFFF"/>
              </a:solidFill>
            </a:endParaRPr>
          </a:p>
        </p:txBody>
      </p:sp>
      <p:sp>
        <p:nvSpPr>
          <p:cNvPr id="3" name="Text Placeholder 2"/>
          <p:cNvSpPr>
            <a:spLocks noGrp="1"/>
          </p:cNvSpPr>
          <p:nvPr>
            <p:ph type="body" sz="quarter" idx="11" hasCustomPrompt="1"/>
          </p:nvPr>
        </p:nvSpPr>
        <p:spPr>
          <a:xfrm>
            <a:off x="857937" y="321786"/>
            <a:ext cx="3012861" cy="488710"/>
          </a:xfrm>
          <a:prstGeom prst="rect">
            <a:avLst/>
          </a:prstGeom>
        </p:spPr>
        <p:txBody>
          <a:bodyPr vert="horz"/>
          <a:lstStyle>
            <a:lvl1pPr>
              <a:defRPr sz="2971" cap="all" spc="364" baseline="0">
                <a:solidFill>
                  <a:schemeClr val="accent1"/>
                </a:solidFill>
                <a:latin typeface="Arial"/>
                <a:cs typeface="Arial"/>
              </a:defRPr>
            </a:lvl1pPr>
          </a:lstStyle>
          <a:p>
            <a:pPr lvl="0"/>
            <a:r>
              <a:rPr lang="en-US" dirty="0"/>
              <a:t>SLIDE TITLE</a:t>
            </a:r>
          </a:p>
        </p:txBody>
      </p:sp>
      <p:sp>
        <p:nvSpPr>
          <p:cNvPr id="18" name="TextBox 17"/>
          <p:cNvSpPr txBox="1"/>
          <p:nvPr userDrawn="1"/>
        </p:nvSpPr>
        <p:spPr>
          <a:xfrm>
            <a:off x="2572414" y="2279582"/>
            <a:ext cx="184731" cy="260392"/>
          </a:xfrm>
          <a:prstGeom prst="rect">
            <a:avLst/>
          </a:prstGeom>
          <a:noFill/>
        </p:spPr>
        <p:txBody>
          <a:bodyPr wrap="none" rtlCol="0">
            <a:spAutoFit/>
          </a:bodyPr>
          <a:lstStyle/>
          <a:p>
            <a:pPr defTabSz="277246"/>
            <a:endParaRPr lang="en-US" sz="1092" dirty="0">
              <a:solidFill>
                <a:srgbClr val="FFFFFF"/>
              </a:solidFill>
            </a:endParaRPr>
          </a:p>
        </p:txBody>
      </p:sp>
      <p:sp>
        <p:nvSpPr>
          <p:cNvPr id="10" name="TextBox 9"/>
          <p:cNvSpPr txBox="1"/>
          <p:nvPr userDrawn="1"/>
        </p:nvSpPr>
        <p:spPr>
          <a:xfrm>
            <a:off x="3019120" y="3003504"/>
            <a:ext cx="184731" cy="260392"/>
          </a:xfrm>
          <a:prstGeom prst="rect">
            <a:avLst/>
          </a:prstGeom>
          <a:noFill/>
        </p:spPr>
        <p:txBody>
          <a:bodyPr wrap="none" rtlCol="0">
            <a:spAutoFit/>
          </a:bodyPr>
          <a:lstStyle/>
          <a:p>
            <a:pPr defTabSz="277246"/>
            <a:endParaRPr lang="en-US" sz="1092" dirty="0">
              <a:solidFill>
                <a:srgbClr val="FFFFFF"/>
              </a:solidFill>
            </a:endParaRPr>
          </a:p>
        </p:txBody>
      </p:sp>
      <p:sp>
        <p:nvSpPr>
          <p:cNvPr id="11" name="TextBox 10"/>
          <p:cNvSpPr txBox="1"/>
          <p:nvPr userDrawn="1"/>
        </p:nvSpPr>
        <p:spPr>
          <a:xfrm>
            <a:off x="9427044" y="2741661"/>
            <a:ext cx="184731" cy="260392"/>
          </a:xfrm>
          <a:prstGeom prst="rect">
            <a:avLst/>
          </a:prstGeom>
          <a:noFill/>
        </p:spPr>
        <p:txBody>
          <a:bodyPr wrap="none" rtlCol="0">
            <a:spAutoFit/>
          </a:bodyPr>
          <a:lstStyle/>
          <a:p>
            <a:pPr defTabSz="277246"/>
            <a:endParaRPr lang="en-US" sz="1092" dirty="0">
              <a:solidFill>
                <a:srgbClr val="FFFFFF"/>
              </a:solidFill>
            </a:endParaRPr>
          </a:p>
        </p:txBody>
      </p:sp>
      <p:sp>
        <p:nvSpPr>
          <p:cNvPr id="4" name="Chart Placeholder 3"/>
          <p:cNvSpPr>
            <a:spLocks noGrp="1"/>
          </p:cNvSpPr>
          <p:nvPr>
            <p:ph type="chart" sz="quarter" idx="13"/>
          </p:nvPr>
        </p:nvSpPr>
        <p:spPr>
          <a:xfrm>
            <a:off x="857939" y="810562"/>
            <a:ext cx="11018287" cy="4919200"/>
          </a:xfrm>
          <a:prstGeom prst="rect">
            <a:avLst/>
          </a:prstGeom>
        </p:spPr>
        <p:txBody>
          <a:bodyPr vert="horz"/>
          <a:lstStyle/>
          <a:p>
            <a:r>
              <a:rPr lang="en-US"/>
              <a:t>Click icon to add chart</a:t>
            </a:r>
          </a:p>
        </p:txBody>
      </p:sp>
      <p:sp>
        <p:nvSpPr>
          <p:cNvPr id="13" name="Text Placeholder 4"/>
          <p:cNvSpPr>
            <a:spLocks noGrp="1"/>
          </p:cNvSpPr>
          <p:nvPr>
            <p:ph type="body" sz="quarter" idx="10" hasCustomPrompt="1"/>
          </p:nvPr>
        </p:nvSpPr>
        <p:spPr>
          <a:xfrm>
            <a:off x="7565400" y="6145631"/>
            <a:ext cx="3908539" cy="354259"/>
          </a:xfrm>
          <a:prstGeom prst="rect">
            <a:avLst/>
          </a:prstGeom>
        </p:spPr>
        <p:txBody>
          <a:bodyPr vert="horz"/>
          <a:lstStyle>
            <a:lvl1pPr algn="r">
              <a:defRPr sz="1515" b="0" baseline="0">
                <a:latin typeface="Arial"/>
                <a:cs typeface="Arial"/>
              </a:defRPr>
            </a:lvl1pPr>
          </a:lstStyle>
          <a:p>
            <a:pPr lvl="0"/>
            <a:r>
              <a:rPr lang="en-US" dirty="0"/>
              <a:t>OCTOBER 4-6, 2018</a:t>
            </a:r>
          </a:p>
        </p:txBody>
      </p:sp>
      <p:sp>
        <p:nvSpPr>
          <p:cNvPr id="15" name="Text Placeholder 4"/>
          <p:cNvSpPr>
            <a:spLocks noGrp="1"/>
          </p:cNvSpPr>
          <p:nvPr>
            <p:ph type="body" sz="quarter" idx="17" hasCustomPrompt="1"/>
          </p:nvPr>
        </p:nvSpPr>
        <p:spPr>
          <a:xfrm>
            <a:off x="11436370" y="6133901"/>
            <a:ext cx="154038" cy="354259"/>
          </a:xfrm>
          <a:prstGeom prst="rect">
            <a:avLst/>
          </a:prstGeom>
        </p:spPr>
        <p:txBody>
          <a:bodyPr vert="horz"/>
          <a:lstStyle>
            <a:lvl1pPr>
              <a:defRPr sz="1515" b="1" baseline="0">
                <a:solidFill>
                  <a:schemeClr val="accent1"/>
                </a:solidFill>
                <a:latin typeface="Arial"/>
                <a:cs typeface="Arial"/>
              </a:defRPr>
            </a:lvl1pPr>
          </a:lstStyle>
          <a:p>
            <a:pPr lvl="0"/>
            <a:r>
              <a:rPr lang="en-US" dirty="0"/>
              <a:t>|</a:t>
            </a:r>
          </a:p>
        </p:txBody>
      </p:sp>
    </p:spTree>
    <p:extLst>
      <p:ext uri="{BB962C8B-B14F-4D97-AF65-F5344CB8AC3E}">
        <p14:creationId xmlns:p14="http://schemas.microsoft.com/office/powerpoint/2010/main" val="268419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ption 5">
    <p:spTree>
      <p:nvGrpSpPr>
        <p:cNvPr id="1" name=""/>
        <p:cNvGrpSpPr/>
        <p:nvPr/>
      </p:nvGrpSpPr>
      <p:grpSpPr>
        <a:xfrm>
          <a:off x="0" y="0"/>
          <a:ext cx="0" cy="0"/>
          <a:chOff x="0" y="0"/>
          <a:chExt cx="0" cy="0"/>
        </a:xfrm>
      </p:grpSpPr>
      <p:sp>
        <p:nvSpPr>
          <p:cNvPr id="9" name="TextBox 8"/>
          <p:cNvSpPr txBox="1"/>
          <p:nvPr userDrawn="1"/>
        </p:nvSpPr>
        <p:spPr>
          <a:xfrm>
            <a:off x="3696881" y="2033141"/>
            <a:ext cx="184731" cy="260392"/>
          </a:xfrm>
          <a:prstGeom prst="rect">
            <a:avLst/>
          </a:prstGeom>
          <a:noFill/>
        </p:spPr>
        <p:txBody>
          <a:bodyPr wrap="none" rtlCol="0">
            <a:spAutoFit/>
          </a:bodyPr>
          <a:lstStyle/>
          <a:p>
            <a:pPr defTabSz="277246"/>
            <a:endParaRPr lang="en-US" sz="1092" dirty="0">
              <a:solidFill>
                <a:srgbClr val="FFFFFF"/>
              </a:solidFill>
            </a:endParaRPr>
          </a:p>
        </p:txBody>
      </p:sp>
      <p:sp>
        <p:nvSpPr>
          <p:cNvPr id="3" name="Text Placeholder 2"/>
          <p:cNvSpPr>
            <a:spLocks noGrp="1"/>
          </p:cNvSpPr>
          <p:nvPr>
            <p:ph type="body" sz="quarter" idx="11" hasCustomPrompt="1"/>
          </p:nvPr>
        </p:nvSpPr>
        <p:spPr>
          <a:xfrm>
            <a:off x="857937" y="321786"/>
            <a:ext cx="3012861" cy="488710"/>
          </a:xfrm>
          <a:prstGeom prst="rect">
            <a:avLst/>
          </a:prstGeom>
        </p:spPr>
        <p:txBody>
          <a:bodyPr vert="horz"/>
          <a:lstStyle>
            <a:lvl1pPr>
              <a:defRPr sz="2971" cap="all" spc="364" baseline="0">
                <a:solidFill>
                  <a:schemeClr val="accent1"/>
                </a:solidFill>
                <a:latin typeface="Arial"/>
                <a:cs typeface="Arial"/>
              </a:defRPr>
            </a:lvl1pPr>
          </a:lstStyle>
          <a:p>
            <a:pPr lvl="0"/>
            <a:r>
              <a:rPr lang="en-US" dirty="0"/>
              <a:t>SLIDE TITLE</a:t>
            </a:r>
          </a:p>
        </p:txBody>
      </p:sp>
      <p:sp>
        <p:nvSpPr>
          <p:cNvPr id="4" name="Text Placeholder 3"/>
          <p:cNvSpPr>
            <a:spLocks noGrp="1"/>
          </p:cNvSpPr>
          <p:nvPr>
            <p:ph type="body" sz="quarter" idx="12" hasCustomPrompt="1"/>
          </p:nvPr>
        </p:nvSpPr>
        <p:spPr>
          <a:xfrm>
            <a:off x="913492" y="1274565"/>
            <a:ext cx="10377394" cy="4206830"/>
          </a:xfrm>
          <a:prstGeom prst="rect">
            <a:avLst/>
          </a:prstGeom>
        </p:spPr>
        <p:txBody>
          <a:bodyPr vert="horz"/>
          <a:lstStyle>
            <a:lvl1pPr marL="202811" marR="500294" indent="-195115" algn="l" defTabSz="277222" rtl="0" eaLnBrk="1" fontAlgn="auto" latinLnBrk="0" hangingPunct="1">
              <a:lnSpc>
                <a:spcPct val="103099"/>
              </a:lnSpc>
              <a:spcBef>
                <a:spcPts val="897"/>
              </a:spcBef>
              <a:spcAft>
                <a:spcPts val="0"/>
              </a:spcAft>
              <a:buClr>
                <a:srgbClr val="EF3836"/>
              </a:buClr>
              <a:buSzTx/>
              <a:buFontTx/>
              <a:buChar char="•"/>
              <a:tabLst>
                <a:tab pos="203197" algn="l"/>
              </a:tabLst>
              <a:defRPr sz="1940" baseline="0">
                <a:latin typeface="Arial"/>
                <a:cs typeface="Arial"/>
              </a:defRPr>
            </a:lvl1pPr>
            <a:lvl2pPr marL="507221" marR="614593" indent="-271314" algn="l" defTabSz="277222" rtl="0" eaLnBrk="1" fontAlgn="auto" latinLnBrk="0" hangingPunct="1">
              <a:lnSpc>
                <a:spcPct val="104099"/>
              </a:lnSpc>
              <a:spcBef>
                <a:spcPts val="0"/>
              </a:spcBef>
              <a:spcAft>
                <a:spcPts val="0"/>
              </a:spcAft>
              <a:buClrTx/>
              <a:buSzTx/>
              <a:buFontTx/>
              <a:buAutoNum type="arabicPeriod"/>
              <a:tabLst>
                <a:tab pos="507607" algn="l"/>
              </a:tabLst>
              <a:defRPr/>
            </a:lvl2pPr>
          </a:lstStyle>
          <a:p>
            <a:pPr marL="7698" marR="3077" lvl="0" indent="0" algn="just" defTabSz="277222" rtl="0" eaLnBrk="1" fontAlgn="auto" latinLnBrk="0" hangingPunct="1">
              <a:lnSpc>
                <a:spcPts val="3001"/>
              </a:lnSpc>
              <a:spcBef>
                <a:spcPts val="110"/>
              </a:spcBef>
              <a:spcAft>
                <a:spcPts val="0"/>
              </a:spcAft>
              <a:buClrTx/>
              <a:buSzTx/>
              <a:buFontTx/>
              <a:buNone/>
              <a:tabLst/>
              <a:defRPr/>
            </a:pPr>
            <a:r>
              <a:rPr kumimoji="0" lang="en-US" sz="2365" b="0" i="0" u="none" strike="noStrike" kern="1200" cap="none" spc="7" normalizeH="0" baseline="0" noProof="0" dirty="0" err="1">
                <a:ln>
                  <a:noFill/>
                </a:ln>
                <a:solidFill>
                  <a:srgbClr val="231F20"/>
                </a:solidFill>
                <a:effectLst/>
                <a:uLnTx/>
                <a:uFillTx/>
                <a:latin typeface="Arial"/>
                <a:ea typeface="+mn-ea"/>
                <a:cs typeface="Arial"/>
              </a:rPr>
              <a:t>Lorem</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ipsum</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a:ln>
                  <a:noFill/>
                </a:ln>
                <a:solidFill>
                  <a:srgbClr val="231F20"/>
                </a:solidFill>
                <a:effectLst/>
                <a:uLnTx/>
                <a:uFillTx/>
                <a:latin typeface="Arial"/>
                <a:ea typeface="+mn-ea"/>
                <a:cs typeface="Arial"/>
              </a:rPr>
              <a:t>dolor sit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amet</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consectetuer</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adipiscing</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0" normalizeH="0" baseline="0" noProof="0" dirty="0" err="1">
                <a:ln>
                  <a:noFill/>
                </a:ln>
                <a:solidFill>
                  <a:srgbClr val="231F20"/>
                </a:solidFill>
                <a:effectLst/>
                <a:uLnTx/>
                <a:uFillTx/>
                <a:latin typeface="Arial"/>
                <a:ea typeface="+mn-ea"/>
                <a:cs typeface="Arial"/>
              </a:rPr>
              <a:t>elit</a:t>
            </a:r>
            <a:r>
              <a:rPr kumimoji="0" lang="en-US" sz="2365" b="0" i="0" u="none" strike="noStrike" kern="1200" cap="none" spc="0" normalizeH="0" baseline="0" noProof="0" dirty="0">
                <a:ln>
                  <a:noFill/>
                </a:ln>
                <a:solidFill>
                  <a:srgbClr val="231F20"/>
                </a:solidFill>
                <a:effectLst/>
                <a:uLnTx/>
                <a:uFillTx/>
                <a:latin typeface="Arial"/>
                <a:ea typeface="+mn-ea"/>
                <a:cs typeface="Arial"/>
              </a:rPr>
              <a:t>. </a:t>
            </a:r>
            <a:r>
              <a:rPr kumimoji="0" lang="en-US" sz="2365" b="0" i="0" u="none" strike="noStrike" kern="1200" cap="none" spc="10" normalizeH="0" baseline="0" noProof="0" dirty="0" err="1">
                <a:ln>
                  <a:noFill/>
                </a:ln>
                <a:solidFill>
                  <a:srgbClr val="231F20"/>
                </a:solidFill>
                <a:effectLst/>
                <a:uLnTx/>
                <a:uFillTx/>
                <a:latin typeface="Arial"/>
                <a:ea typeface="+mn-ea"/>
                <a:cs typeface="Arial"/>
              </a:rPr>
              <a:t>Quisque</a:t>
            </a:r>
            <a:r>
              <a:rPr kumimoji="0" lang="en-US" sz="2365" b="0" i="0" u="none" strike="noStrike" kern="1200" cap="none" spc="10"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tincidunt</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fusce</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varius</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mattis</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ipsum</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turpis</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10" normalizeH="0" baseline="0" noProof="0" dirty="0">
                <a:ln>
                  <a:noFill/>
                </a:ln>
                <a:solidFill>
                  <a:srgbClr val="231F20"/>
                </a:solidFill>
                <a:effectLst/>
                <a:uLnTx/>
                <a:uFillTx/>
                <a:latin typeface="Arial"/>
                <a:ea typeface="+mn-ea"/>
                <a:cs typeface="Arial"/>
              </a:rPr>
              <a:t>semper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nibh</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eu</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laoreet</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10" normalizeH="0" baseline="0" noProof="0" dirty="0">
                <a:ln>
                  <a:noFill/>
                </a:ln>
                <a:solidFill>
                  <a:srgbClr val="231F20"/>
                </a:solidFill>
                <a:effectLst/>
                <a:uLnTx/>
                <a:uFillTx/>
                <a:latin typeface="Arial"/>
                <a:ea typeface="+mn-ea"/>
                <a:cs typeface="Arial"/>
              </a:rPr>
              <a:t>magna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leo</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10" normalizeH="0" baseline="0" noProof="0" dirty="0">
                <a:ln>
                  <a:noFill/>
                </a:ln>
                <a:solidFill>
                  <a:srgbClr val="231F20"/>
                </a:solidFill>
                <a:effectLst/>
                <a:uLnTx/>
                <a:uFillTx/>
                <a:latin typeface="Arial"/>
                <a:ea typeface="+mn-ea"/>
                <a:cs typeface="Arial"/>
              </a:rPr>
              <a:t>a</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ipsum</a:t>
            </a:r>
            <a:r>
              <a:rPr kumimoji="0" lang="en-US" sz="2365" b="0" i="0" u="none" strike="noStrike" kern="1200" cap="none" spc="3" normalizeH="0" baseline="0" noProof="0" dirty="0">
                <a:ln>
                  <a:noFill/>
                </a:ln>
                <a:solidFill>
                  <a:srgbClr val="231F20"/>
                </a:solidFill>
                <a:effectLst/>
                <a:uLnTx/>
                <a:uFillTx/>
                <a:latin typeface="Arial"/>
                <a:ea typeface="+mn-ea"/>
                <a:cs typeface="Arial"/>
              </a:rPr>
              <a:t>.</a:t>
            </a:r>
            <a:endParaRPr kumimoji="0" lang="en-US" sz="2365" b="0" i="0" u="none" strike="noStrike" kern="1200" cap="none" spc="0" normalizeH="0" baseline="0" noProof="0" dirty="0">
              <a:ln>
                <a:noFill/>
              </a:ln>
              <a:solidFill>
                <a:prstClr val="black"/>
              </a:solidFill>
              <a:effectLst/>
              <a:uLnTx/>
              <a:uFillTx/>
              <a:latin typeface="Arial"/>
              <a:ea typeface="+mn-ea"/>
              <a:cs typeface="Arial"/>
            </a:endParaRPr>
          </a:p>
          <a:p>
            <a:pPr marL="202811" marR="239757" lvl="0" indent="-195115" algn="l" defTabSz="277222" rtl="0" eaLnBrk="1" fontAlgn="auto" latinLnBrk="0" hangingPunct="1">
              <a:lnSpc>
                <a:spcPct val="103099"/>
              </a:lnSpc>
              <a:spcBef>
                <a:spcPts val="778"/>
              </a:spcBef>
              <a:spcAft>
                <a:spcPts val="0"/>
              </a:spcAft>
              <a:buClr>
                <a:srgbClr val="EF3836"/>
              </a:buClr>
              <a:buSzTx/>
              <a:buFontTx/>
              <a:buChar char="•"/>
              <a:tabLst>
                <a:tab pos="203197" algn="l"/>
              </a:tabLst>
              <a:defRPr/>
            </a:pPr>
            <a:r>
              <a:rPr kumimoji="0" lang="en-US" sz="2365" b="0" i="0" u="none" strike="noStrike" kern="1200" cap="none" spc="7" normalizeH="0" baseline="0" noProof="0" dirty="0" err="1">
                <a:ln>
                  <a:noFill/>
                </a:ln>
                <a:solidFill>
                  <a:srgbClr val="231F20"/>
                </a:solidFill>
                <a:effectLst/>
                <a:uLnTx/>
                <a:uFillTx/>
                <a:latin typeface="Arial"/>
                <a:ea typeface="+mn-ea"/>
                <a:cs typeface="Arial"/>
              </a:rPr>
              <a:t>Nullam</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viverra</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orci</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eget</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convallis</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egestas</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eros</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turpis</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10" normalizeH="0" baseline="0" noProof="0" dirty="0">
                <a:ln>
                  <a:noFill/>
                </a:ln>
                <a:solidFill>
                  <a:srgbClr val="231F20"/>
                </a:solidFill>
                <a:effectLst/>
                <a:uLnTx/>
                <a:uFillTx/>
                <a:latin typeface="Arial"/>
                <a:ea typeface="+mn-ea"/>
                <a:cs typeface="Arial"/>
              </a:rPr>
              <a:t>semper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nibh</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eu</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laoreet</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10" normalizeH="0" baseline="0" noProof="0" dirty="0">
                <a:ln>
                  <a:noFill/>
                </a:ln>
                <a:solidFill>
                  <a:srgbClr val="231F20"/>
                </a:solidFill>
                <a:effectLst/>
                <a:uLnTx/>
                <a:uFillTx/>
                <a:latin typeface="Arial"/>
                <a:ea typeface="+mn-ea"/>
                <a:cs typeface="Arial"/>
              </a:rPr>
              <a:t>magna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leo</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10" normalizeH="0" baseline="0" noProof="0" dirty="0">
                <a:ln>
                  <a:noFill/>
                </a:ln>
                <a:solidFill>
                  <a:srgbClr val="231F20"/>
                </a:solidFill>
                <a:effectLst/>
                <a:uLnTx/>
                <a:uFillTx/>
                <a:latin typeface="Arial"/>
                <a:ea typeface="+mn-ea"/>
                <a:cs typeface="Arial"/>
              </a:rPr>
              <a:t>a</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ipsum</a:t>
            </a:r>
            <a:r>
              <a:rPr kumimoji="0" lang="en-US" sz="2365" b="0" i="0" u="none" strike="noStrike" kern="1200" cap="none" spc="3" normalizeH="0" baseline="0" noProof="0" dirty="0">
                <a:ln>
                  <a:noFill/>
                </a:ln>
                <a:solidFill>
                  <a:srgbClr val="231F20"/>
                </a:solidFill>
                <a:effectLst/>
                <a:uLnTx/>
                <a:uFillTx/>
                <a:latin typeface="Arial"/>
                <a:ea typeface="+mn-ea"/>
                <a:cs typeface="Arial"/>
              </a:rPr>
              <a:t>.</a:t>
            </a:r>
            <a:endParaRPr kumimoji="0" lang="en-US" sz="2365" b="0" i="0" u="none" strike="noStrike" kern="1200" cap="none" spc="0" normalizeH="0" baseline="0" noProof="0" dirty="0">
              <a:ln>
                <a:noFill/>
              </a:ln>
              <a:solidFill>
                <a:prstClr val="black"/>
              </a:solidFill>
              <a:effectLst/>
              <a:uLnTx/>
              <a:uFillTx/>
              <a:latin typeface="Arial"/>
              <a:ea typeface="+mn-ea"/>
              <a:cs typeface="Arial"/>
            </a:endParaRPr>
          </a:p>
          <a:p>
            <a:pPr marL="202811" marR="500294" lvl="0" indent="-195115" algn="l" defTabSz="277222" rtl="0" eaLnBrk="1" fontAlgn="auto" latinLnBrk="0" hangingPunct="1">
              <a:lnSpc>
                <a:spcPct val="103099"/>
              </a:lnSpc>
              <a:spcBef>
                <a:spcPts val="897"/>
              </a:spcBef>
              <a:spcAft>
                <a:spcPts val="0"/>
              </a:spcAft>
              <a:buClr>
                <a:srgbClr val="EF3836"/>
              </a:buClr>
              <a:buSzTx/>
              <a:buFontTx/>
              <a:buChar char="•"/>
              <a:tabLst>
                <a:tab pos="203197" algn="l"/>
              </a:tabLst>
              <a:defRPr/>
            </a:pPr>
            <a:r>
              <a:rPr kumimoji="0" lang="en-US" sz="2365" b="0" i="0" u="none" strike="noStrike" kern="1200" cap="none" spc="3" normalizeH="0" baseline="0" noProof="0" dirty="0" err="1">
                <a:ln>
                  <a:noFill/>
                </a:ln>
                <a:solidFill>
                  <a:srgbClr val="231F20"/>
                </a:solidFill>
                <a:effectLst/>
                <a:uLnTx/>
                <a:uFillTx/>
                <a:latin typeface="Arial"/>
                <a:ea typeface="+mn-ea"/>
                <a:cs typeface="Arial"/>
              </a:rPr>
              <a:t>Nulla</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adipiscing</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rhoncus</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lorem</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Curabitur</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malesuada</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a:ln>
                  <a:noFill/>
                </a:ln>
                <a:solidFill>
                  <a:srgbClr val="231F20"/>
                </a:solidFill>
                <a:effectLst/>
                <a:uLnTx/>
                <a:uFillTx/>
                <a:latin typeface="Arial"/>
                <a:ea typeface="+mn-ea"/>
                <a:cs typeface="Arial"/>
              </a:rPr>
              <a:t>dictum  </a:t>
            </a:r>
            <a:r>
              <a:rPr kumimoji="0" lang="en-US" sz="2365" b="0" i="0" u="none" strike="noStrike" kern="1200" cap="none" spc="10" normalizeH="0" baseline="0" noProof="0" dirty="0">
                <a:ln>
                  <a:noFill/>
                </a:ln>
                <a:solidFill>
                  <a:srgbClr val="231F20"/>
                </a:solidFill>
                <a:effectLst/>
                <a:uLnTx/>
                <a:uFillTx/>
                <a:latin typeface="Arial"/>
                <a:ea typeface="+mn-ea"/>
                <a:cs typeface="Arial"/>
              </a:rPr>
              <a:t>quam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nullam</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vel</a:t>
            </a:r>
            <a:r>
              <a:rPr kumimoji="0" lang="en-US" sz="2365" b="0" i="0" u="none" strike="noStrike" kern="1200" cap="none" spc="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velit</a:t>
            </a:r>
            <a:r>
              <a:rPr kumimoji="0" lang="en-US" sz="2365" b="0" i="0" u="none" strike="noStrike" kern="1200" cap="none" spc="3" normalizeH="0" baseline="0" noProof="0" dirty="0">
                <a:ln>
                  <a:noFill/>
                </a:ln>
                <a:solidFill>
                  <a:srgbClr val="231F20"/>
                </a:solidFill>
                <a:effectLst/>
                <a:uLnTx/>
                <a:uFillTx/>
                <a:latin typeface="Arial"/>
                <a:ea typeface="+mn-ea"/>
                <a:cs typeface="Arial"/>
              </a:rPr>
              <a:t> </a:t>
            </a:r>
            <a:r>
              <a:rPr kumimoji="0" lang="en-US" sz="2365" b="0" i="0" u="none" strike="noStrike" kern="1200" cap="none" spc="10" normalizeH="0" baseline="0" noProof="0" dirty="0" err="1">
                <a:ln>
                  <a:noFill/>
                </a:ln>
                <a:solidFill>
                  <a:srgbClr val="231F20"/>
                </a:solidFill>
                <a:effectLst/>
                <a:uLnTx/>
                <a:uFillTx/>
                <a:latin typeface="Arial"/>
                <a:ea typeface="+mn-ea"/>
                <a:cs typeface="Arial"/>
              </a:rPr>
              <a:t>sed</a:t>
            </a:r>
            <a:r>
              <a:rPr kumimoji="0" lang="en-US" sz="2365" b="0" i="0" u="none" strike="noStrike" kern="1200" cap="none" spc="10" normalizeH="0" baseline="0" noProof="0" dirty="0">
                <a:ln>
                  <a:noFill/>
                </a:ln>
                <a:solidFill>
                  <a:srgbClr val="231F20"/>
                </a:solidFill>
                <a:effectLst/>
                <a:uLnTx/>
                <a:uFillTx/>
                <a:latin typeface="Arial"/>
                <a:ea typeface="+mn-ea"/>
                <a:cs typeface="Arial"/>
              </a:rPr>
              <a:t> </a:t>
            </a:r>
            <a:r>
              <a:rPr kumimoji="0" lang="en-US" sz="2365" b="0" i="0" u="none" strike="noStrike" kern="1200" cap="none" spc="7" normalizeH="0" baseline="0" noProof="0" dirty="0" err="1">
                <a:ln>
                  <a:noFill/>
                </a:ln>
                <a:solidFill>
                  <a:srgbClr val="231F20"/>
                </a:solidFill>
                <a:effectLst/>
                <a:uLnTx/>
                <a:uFillTx/>
                <a:latin typeface="Arial"/>
                <a:ea typeface="+mn-ea"/>
                <a:cs typeface="Arial"/>
              </a:rPr>
              <a:t>metus</a:t>
            </a:r>
            <a:r>
              <a:rPr kumimoji="0" lang="en-US" sz="2365" b="0" i="0" u="none" strike="noStrike" kern="1200" cap="none" spc="-17" normalizeH="0" baseline="0" noProof="0" dirty="0">
                <a:ln>
                  <a:noFill/>
                </a:ln>
                <a:solidFill>
                  <a:srgbClr val="231F20"/>
                </a:solidFill>
                <a:effectLst/>
                <a:uLnTx/>
                <a:uFillTx/>
                <a:latin typeface="Arial"/>
                <a:ea typeface="+mn-ea"/>
                <a:cs typeface="Arial"/>
              </a:rPr>
              <a:t> </a:t>
            </a:r>
            <a:r>
              <a:rPr kumimoji="0" lang="en-US" sz="2365" b="0" i="0" u="none" strike="noStrike" kern="1200" cap="none" spc="3" normalizeH="0" baseline="0" noProof="0" dirty="0" err="1">
                <a:ln>
                  <a:noFill/>
                </a:ln>
                <a:solidFill>
                  <a:srgbClr val="231F20"/>
                </a:solidFill>
                <a:effectLst/>
                <a:uLnTx/>
                <a:uFillTx/>
                <a:latin typeface="Arial"/>
                <a:ea typeface="+mn-ea"/>
                <a:cs typeface="Arial"/>
              </a:rPr>
              <a:t>malis</a:t>
            </a:r>
            <a:r>
              <a:rPr kumimoji="0" lang="en-US" sz="2365" b="0" i="0" u="none" strike="noStrike" kern="1200" cap="none" spc="3" normalizeH="0" baseline="0" noProof="0" dirty="0">
                <a:ln>
                  <a:noFill/>
                </a:ln>
                <a:solidFill>
                  <a:srgbClr val="231F20"/>
                </a:solidFill>
                <a:effectLst/>
                <a:uLnTx/>
                <a:uFillTx/>
                <a:latin typeface="Arial"/>
                <a:ea typeface="+mn-ea"/>
                <a:cs typeface="Arial"/>
              </a:rPr>
              <a:t>.</a:t>
            </a:r>
            <a:endParaRPr kumimoji="0" lang="en-US" sz="2365" b="0" i="0" u="none" strike="noStrike" kern="1200" cap="none" spc="0" normalizeH="0" baseline="0" noProof="0" dirty="0">
              <a:ln>
                <a:noFill/>
              </a:ln>
              <a:solidFill>
                <a:prstClr val="black"/>
              </a:solidFill>
              <a:effectLst/>
              <a:uLnTx/>
              <a:uFillTx/>
              <a:latin typeface="Arial"/>
              <a:ea typeface="+mn-ea"/>
              <a:cs typeface="Arial"/>
            </a:endParaRPr>
          </a:p>
          <a:p>
            <a:pPr marL="474512" marR="222823" lvl="1" indent="-238602" algn="l" defTabSz="277222" rtl="0" eaLnBrk="1" fontAlgn="auto" latinLnBrk="0" hangingPunct="1">
              <a:lnSpc>
                <a:spcPct val="104099"/>
              </a:lnSpc>
              <a:spcBef>
                <a:spcPts val="816"/>
              </a:spcBef>
              <a:spcAft>
                <a:spcPts val="0"/>
              </a:spcAft>
              <a:buClrTx/>
              <a:buSzTx/>
              <a:buFontTx/>
              <a:buAutoNum type="arabicPeriod"/>
              <a:tabLst>
                <a:tab pos="474895" algn="l"/>
              </a:tabLst>
              <a:defRPr/>
            </a:pPr>
            <a:r>
              <a:rPr kumimoji="0" lang="en-US" sz="2001" b="0" i="0" u="none" strike="noStrike" kern="1200" cap="none" spc="-3" normalizeH="0" baseline="0" noProof="0" dirty="0" err="1">
                <a:ln>
                  <a:noFill/>
                </a:ln>
                <a:solidFill>
                  <a:srgbClr val="231F20"/>
                </a:solidFill>
                <a:effectLst/>
                <a:uLnTx/>
                <a:uFillTx/>
                <a:latin typeface="Georgia"/>
                <a:ea typeface="+mn-ea"/>
                <a:cs typeface="Georgia"/>
              </a:rPr>
              <a:t>Ipsum</a:t>
            </a:r>
            <a:r>
              <a:rPr kumimoji="0" lang="en-US" sz="2001" b="0" i="0" u="none" strike="noStrike" kern="1200" cap="none" spc="-3" normalizeH="0" baseline="0" noProof="0" dirty="0">
                <a:ln>
                  <a:noFill/>
                </a:ln>
                <a:solidFill>
                  <a:srgbClr val="231F20"/>
                </a:solidFill>
                <a:effectLst/>
                <a:uLnTx/>
                <a:uFillTx/>
                <a:latin typeface="Georgia"/>
                <a:ea typeface="+mn-ea"/>
                <a:cs typeface="Georgia"/>
              </a:rPr>
              <a:t> dolor sit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amet</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7" normalizeH="0" baseline="0" noProof="0" dirty="0" err="1">
                <a:ln>
                  <a:noFill/>
                </a:ln>
                <a:solidFill>
                  <a:srgbClr val="231F20"/>
                </a:solidFill>
                <a:effectLst/>
                <a:uLnTx/>
                <a:uFillTx/>
                <a:latin typeface="Georgia"/>
                <a:ea typeface="+mn-ea"/>
                <a:cs typeface="Georgia"/>
              </a:rPr>
              <a:t>consectetuer</a:t>
            </a:r>
            <a:r>
              <a:rPr kumimoji="0" lang="en-US" sz="2001" b="0" i="0" u="none" strike="noStrike" kern="1200" cap="none" spc="-7"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adipiscing</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elit</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7" normalizeH="0" baseline="0" noProof="0" dirty="0" err="1">
                <a:ln>
                  <a:noFill/>
                </a:ln>
                <a:solidFill>
                  <a:srgbClr val="231F20"/>
                </a:solidFill>
                <a:effectLst/>
                <a:uLnTx/>
                <a:uFillTx/>
                <a:latin typeface="Georgia"/>
                <a:ea typeface="+mn-ea"/>
                <a:cs typeface="Georgia"/>
              </a:rPr>
              <a:t>Quisque</a:t>
            </a:r>
            <a:r>
              <a:rPr kumimoji="0" lang="en-US" sz="2001" b="0" i="0" u="none" strike="noStrike" kern="1200" cap="none" spc="-7" normalizeH="0" baseline="0" noProof="0" dirty="0">
                <a:ln>
                  <a:noFill/>
                </a:ln>
                <a:solidFill>
                  <a:srgbClr val="231F20"/>
                </a:solidFill>
                <a:effectLst/>
                <a:uLnTx/>
                <a:uFillTx/>
                <a:latin typeface="Georgia"/>
                <a:ea typeface="+mn-ea"/>
                <a:cs typeface="Georgia"/>
              </a:rPr>
              <a:t> </a:t>
            </a:r>
            <a:r>
              <a:rPr kumimoji="0" lang="en-US" sz="2001" b="0" i="0" u="none" strike="noStrike" kern="1200" cap="none" spc="-7" normalizeH="0" baseline="0" noProof="0" dirty="0" err="1">
                <a:ln>
                  <a:noFill/>
                </a:ln>
                <a:solidFill>
                  <a:srgbClr val="231F20"/>
                </a:solidFill>
                <a:effectLst/>
                <a:uLnTx/>
                <a:uFillTx/>
                <a:latin typeface="Georgia"/>
                <a:ea typeface="+mn-ea"/>
                <a:cs typeface="Georgia"/>
              </a:rPr>
              <a:t>tincidunt</a:t>
            </a:r>
            <a:r>
              <a:rPr kumimoji="0" lang="en-US" sz="2001" b="0" i="0" u="none" strike="noStrike" kern="1200" cap="none" spc="-7" normalizeH="0" baseline="0" noProof="0" dirty="0">
                <a:ln>
                  <a:noFill/>
                </a:ln>
                <a:solidFill>
                  <a:srgbClr val="231F20"/>
                </a:solidFill>
                <a:effectLst/>
                <a:uLnTx/>
                <a:uFillTx/>
                <a:latin typeface="Georgia"/>
                <a:ea typeface="+mn-ea"/>
                <a:cs typeface="Georgia"/>
              </a:rPr>
              <a:t> </a:t>
            </a:r>
            <a:r>
              <a:rPr kumimoji="0" lang="en-US" sz="2001" b="0" i="0" u="none" strike="noStrike" kern="1200" cap="none" spc="-7" normalizeH="0" baseline="0" noProof="0" dirty="0" err="1">
                <a:ln>
                  <a:noFill/>
                </a:ln>
                <a:solidFill>
                  <a:srgbClr val="231F20"/>
                </a:solidFill>
                <a:effectLst/>
                <a:uLnTx/>
                <a:uFillTx/>
                <a:latin typeface="Georgia"/>
                <a:ea typeface="+mn-ea"/>
                <a:cs typeface="Georgia"/>
              </a:rPr>
              <a:t>fusce</a:t>
            </a:r>
            <a:r>
              <a:rPr kumimoji="0" lang="en-US" sz="2001" b="0" i="0" u="none" strike="noStrike" kern="1200" cap="none" spc="-7"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varius</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mattis</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ipsum</a:t>
            </a:r>
            <a:r>
              <a:rPr kumimoji="0" lang="en-US" sz="2001" b="0" i="0" u="none" strike="noStrike" kern="1200" cap="none" spc="-3" normalizeH="0" baseline="0" noProof="0" dirty="0">
                <a:ln>
                  <a:noFill/>
                </a:ln>
                <a:solidFill>
                  <a:srgbClr val="231F20"/>
                </a:solidFill>
                <a:effectLst/>
                <a:uLnTx/>
                <a:uFillTx/>
                <a:latin typeface="Georgia"/>
                <a:ea typeface="+mn-ea"/>
                <a:cs typeface="Georgia"/>
              </a:rPr>
              <a:t>.</a:t>
            </a:r>
            <a:endParaRPr kumimoji="0" lang="en-US" sz="2001" b="0" i="0" u="none" strike="noStrike" kern="1200" cap="none" spc="0" normalizeH="0" baseline="0" noProof="0" dirty="0">
              <a:ln>
                <a:noFill/>
              </a:ln>
              <a:solidFill>
                <a:prstClr val="black"/>
              </a:solidFill>
              <a:effectLst/>
              <a:uLnTx/>
              <a:uFillTx/>
              <a:latin typeface="Georgia"/>
              <a:ea typeface="+mn-ea"/>
              <a:cs typeface="Georgia"/>
            </a:endParaRPr>
          </a:p>
          <a:p>
            <a:pPr marL="507221" marR="614593" lvl="1" indent="-271314" algn="l" defTabSz="277222" rtl="0" eaLnBrk="1" fontAlgn="auto" latinLnBrk="0" hangingPunct="1">
              <a:lnSpc>
                <a:spcPct val="104099"/>
              </a:lnSpc>
              <a:spcBef>
                <a:spcPts val="0"/>
              </a:spcBef>
              <a:spcAft>
                <a:spcPts val="0"/>
              </a:spcAft>
              <a:buClrTx/>
              <a:buSzTx/>
              <a:buFontTx/>
              <a:buAutoNum type="arabicPeriod"/>
              <a:tabLst>
                <a:tab pos="507607" algn="l"/>
              </a:tabLst>
              <a:defRPr/>
            </a:pPr>
            <a:r>
              <a:rPr kumimoji="0" lang="en-US" sz="2001" b="0" i="0" u="none" strike="noStrike" kern="1200" cap="none" spc="-3" normalizeH="0" baseline="0" noProof="0" dirty="0" err="1">
                <a:ln>
                  <a:noFill/>
                </a:ln>
                <a:solidFill>
                  <a:srgbClr val="231F20"/>
                </a:solidFill>
                <a:effectLst/>
                <a:uLnTx/>
                <a:uFillTx/>
                <a:latin typeface="Georgia"/>
                <a:ea typeface="+mn-ea"/>
                <a:cs typeface="Georgia"/>
              </a:rPr>
              <a:t>Viverra</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nullam</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orci</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eget</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7" normalizeH="0" baseline="0" noProof="0" dirty="0" err="1">
                <a:ln>
                  <a:noFill/>
                </a:ln>
                <a:solidFill>
                  <a:srgbClr val="231F20"/>
                </a:solidFill>
                <a:effectLst/>
                <a:uLnTx/>
                <a:uFillTx/>
                <a:latin typeface="Georgia"/>
                <a:ea typeface="+mn-ea"/>
                <a:cs typeface="Georgia"/>
              </a:rPr>
              <a:t>convallis</a:t>
            </a:r>
            <a:r>
              <a:rPr kumimoji="0" lang="en-US" sz="2001" b="0" i="0" u="none" strike="noStrike" kern="1200" cap="none" spc="-7" normalizeH="0" baseline="0" noProof="0" dirty="0">
                <a:ln>
                  <a:noFill/>
                </a:ln>
                <a:solidFill>
                  <a:srgbClr val="231F20"/>
                </a:solidFill>
                <a:effectLst/>
                <a:uLnTx/>
                <a:uFillTx/>
                <a:latin typeface="Georgia"/>
                <a:ea typeface="+mn-ea"/>
                <a:cs typeface="Georgia"/>
              </a:rPr>
              <a:t> </a:t>
            </a:r>
            <a:r>
              <a:rPr kumimoji="0" lang="en-US" sz="2001" b="0" i="0" u="none" strike="noStrike" kern="1200" cap="none" spc="-7" normalizeH="0" baseline="0" noProof="0" dirty="0" err="1">
                <a:ln>
                  <a:noFill/>
                </a:ln>
                <a:solidFill>
                  <a:srgbClr val="231F20"/>
                </a:solidFill>
                <a:effectLst/>
                <a:uLnTx/>
                <a:uFillTx/>
                <a:latin typeface="Georgia"/>
                <a:ea typeface="+mn-ea"/>
                <a:cs typeface="Georgia"/>
              </a:rPr>
              <a:t>egestas</a:t>
            </a:r>
            <a:r>
              <a:rPr kumimoji="0" lang="en-US" sz="2001" b="0" i="0" u="none" strike="noStrike" kern="1200" cap="none" spc="-7"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eros</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7" normalizeH="0" baseline="0" noProof="0" dirty="0" err="1">
                <a:ln>
                  <a:noFill/>
                </a:ln>
                <a:solidFill>
                  <a:srgbClr val="231F20"/>
                </a:solidFill>
                <a:effectLst/>
                <a:uLnTx/>
                <a:uFillTx/>
                <a:latin typeface="Georgia"/>
                <a:ea typeface="+mn-ea"/>
                <a:cs typeface="Georgia"/>
              </a:rPr>
              <a:t>turpis</a:t>
            </a:r>
            <a:r>
              <a:rPr kumimoji="0" lang="en-US" sz="2001" b="0" i="0" u="none" strike="noStrike" kern="1200" cap="none" spc="-7" normalizeH="0" baseline="0" noProof="0" dirty="0">
                <a:ln>
                  <a:noFill/>
                </a:ln>
                <a:solidFill>
                  <a:srgbClr val="231F20"/>
                </a:solidFill>
                <a:effectLst/>
                <a:uLnTx/>
                <a:uFillTx/>
                <a:latin typeface="Georgia"/>
                <a:ea typeface="+mn-ea"/>
                <a:cs typeface="Georgia"/>
              </a:rPr>
              <a:t> semper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nibh</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t>
            </a:r>
            <a:r>
              <a:rPr kumimoji="0" lang="en-US" sz="2001" b="0" i="0" u="none" strike="noStrike" kern="1200" cap="none" spc="-7" normalizeH="0" baseline="0" noProof="0" dirty="0" err="1">
                <a:ln>
                  <a:noFill/>
                </a:ln>
                <a:solidFill>
                  <a:srgbClr val="231F20"/>
                </a:solidFill>
                <a:effectLst/>
                <a:uLnTx/>
                <a:uFillTx/>
                <a:latin typeface="Georgia"/>
                <a:ea typeface="+mn-ea"/>
                <a:cs typeface="Georgia"/>
              </a:rPr>
              <a:t>eu</a:t>
            </a:r>
            <a:r>
              <a:rPr kumimoji="0" lang="en-US" sz="2001" b="0" i="0" u="none" strike="noStrike" kern="1200" cap="none" spc="-7" normalizeH="0" baseline="0" noProof="0" dirty="0">
                <a:ln>
                  <a:noFill/>
                </a:ln>
                <a:solidFill>
                  <a:srgbClr val="231F20"/>
                </a:solidFill>
                <a:effectLst/>
                <a:uLnTx/>
                <a:uFillTx/>
                <a:latin typeface="Georgia"/>
                <a:ea typeface="+mn-ea"/>
                <a:cs typeface="Georgia"/>
              </a:rPr>
              <a:t>  </a:t>
            </a:r>
            <a:r>
              <a:rPr kumimoji="0" lang="en-US" sz="2001" b="0" i="0" u="none" strike="noStrike" kern="1200" cap="none" spc="-7" normalizeH="0" baseline="0" noProof="0" dirty="0" err="1">
                <a:ln>
                  <a:noFill/>
                </a:ln>
                <a:solidFill>
                  <a:srgbClr val="231F20"/>
                </a:solidFill>
                <a:effectLst/>
                <a:uLnTx/>
                <a:uFillTx/>
                <a:latin typeface="Georgia"/>
                <a:ea typeface="+mn-ea"/>
                <a:cs typeface="Georgia"/>
              </a:rPr>
              <a:t>laoreet</a:t>
            </a:r>
            <a:r>
              <a:rPr kumimoji="0" lang="en-US" sz="2001" b="0" i="0" u="none" strike="noStrike" kern="1200" cap="none" spc="-7" normalizeH="0" baseline="0" noProof="0" dirty="0">
                <a:ln>
                  <a:noFill/>
                </a:ln>
                <a:solidFill>
                  <a:srgbClr val="231F20"/>
                </a:solidFill>
                <a:effectLst/>
                <a:uLnTx/>
                <a:uFillTx/>
                <a:latin typeface="Georgia"/>
                <a:ea typeface="+mn-ea"/>
                <a:cs typeface="Georgia"/>
              </a:rPr>
              <a:t> </a:t>
            </a:r>
            <a:r>
              <a:rPr kumimoji="0" lang="en-US" sz="2001" b="0" i="0" u="none" strike="noStrike" kern="1200" cap="none" spc="-3" normalizeH="0" baseline="0" noProof="0" dirty="0">
                <a:ln>
                  <a:noFill/>
                </a:ln>
                <a:solidFill>
                  <a:srgbClr val="231F20"/>
                </a:solidFill>
                <a:effectLst/>
                <a:uLnTx/>
                <a:uFillTx/>
                <a:latin typeface="Georgia"/>
                <a:ea typeface="+mn-ea"/>
                <a:cs typeface="Georgia"/>
              </a:rPr>
              <a:t>magna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leo</a:t>
            </a:r>
            <a:r>
              <a:rPr kumimoji="0" lang="en-US" sz="2001" b="0" i="0" u="none" strike="noStrike" kern="1200" cap="none" spc="-3" normalizeH="0" baseline="0" noProof="0" dirty="0">
                <a:ln>
                  <a:noFill/>
                </a:ln>
                <a:solidFill>
                  <a:srgbClr val="231F20"/>
                </a:solidFill>
                <a:effectLst/>
                <a:uLnTx/>
                <a:uFillTx/>
                <a:latin typeface="Georgia"/>
                <a:ea typeface="+mn-ea"/>
                <a:cs typeface="Georgia"/>
              </a:rPr>
              <a:t> a </a:t>
            </a:r>
            <a:r>
              <a:rPr kumimoji="0" lang="en-US" sz="2001" b="0" i="0" u="none" strike="noStrike" kern="1200" cap="none" spc="-3" normalizeH="0" baseline="0" noProof="0" dirty="0" err="1">
                <a:ln>
                  <a:noFill/>
                </a:ln>
                <a:solidFill>
                  <a:srgbClr val="231F20"/>
                </a:solidFill>
                <a:effectLst/>
                <a:uLnTx/>
                <a:uFillTx/>
                <a:latin typeface="Georgia"/>
                <a:ea typeface="+mn-ea"/>
                <a:cs typeface="Georgia"/>
              </a:rPr>
              <a:t>ipsum</a:t>
            </a:r>
            <a:r>
              <a:rPr kumimoji="0" lang="en-US" sz="2001" b="0" i="0" u="none" strike="noStrike" kern="1200" cap="none" spc="-3" normalizeH="0" baseline="0" noProof="0" dirty="0">
                <a:ln>
                  <a:noFill/>
                </a:ln>
                <a:solidFill>
                  <a:srgbClr val="231F20"/>
                </a:solidFill>
                <a:effectLst/>
                <a:uLnTx/>
                <a:uFillTx/>
                <a:latin typeface="Georgia"/>
                <a:ea typeface="+mn-ea"/>
                <a:cs typeface="Georgia"/>
              </a:rPr>
              <a:t>.</a:t>
            </a:r>
            <a:endParaRPr kumimoji="0" lang="en-US" sz="2001" b="0" i="0" u="none" strike="noStrike" kern="1200" cap="none" spc="0" normalizeH="0" baseline="0" noProof="0" dirty="0">
              <a:ln>
                <a:noFill/>
              </a:ln>
              <a:solidFill>
                <a:prstClr val="black"/>
              </a:solidFill>
              <a:effectLst/>
              <a:uLnTx/>
              <a:uFillTx/>
              <a:latin typeface="Georgia"/>
              <a:ea typeface="+mn-ea"/>
              <a:cs typeface="Georgia"/>
            </a:endParaRPr>
          </a:p>
          <a:p>
            <a:pPr marL="0" marR="0" lvl="0" indent="0" defTabSz="554444" eaLnBrk="1" fontAlgn="auto" latinLnBrk="0" hangingPunct="1">
              <a:lnSpc>
                <a:spcPct val="100000"/>
              </a:lnSpc>
              <a:spcBef>
                <a:spcPts val="0"/>
              </a:spcBef>
              <a:spcAft>
                <a:spcPts val="0"/>
              </a:spcAft>
              <a:buClrTx/>
              <a:buSzTx/>
              <a:buFontTx/>
              <a:buNone/>
              <a:tabLst/>
              <a:defRPr/>
            </a:pPr>
            <a:endParaRPr lang="en-US" dirty="0"/>
          </a:p>
        </p:txBody>
      </p:sp>
      <p:sp>
        <p:nvSpPr>
          <p:cNvPr id="18" name="TextBox 17"/>
          <p:cNvSpPr txBox="1"/>
          <p:nvPr userDrawn="1"/>
        </p:nvSpPr>
        <p:spPr>
          <a:xfrm>
            <a:off x="2572414" y="2279582"/>
            <a:ext cx="184731" cy="260392"/>
          </a:xfrm>
          <a:prstGeom prst="rect">
            <a:avLst/>
          </a:prstGeom>
          <a:noFill/>
        </p:spPr>
        <p:txBody>
          <a:bodyPr wrap="none" rtlCol="0">
            <a:spAutoFit/>
          </a:bodyPr>
          <a:lstStyle/>
          <a:p>
            <a:pPr defTabSz="277246"/>
            <a:endParaRPr lang="en-US" sz="1092" dirty="0">
              <a:solidFill>
                <a:srgbClr val="FFFFFF"/>
              </a:solidFill>
            </a:endParaRPr>
          </a:p>
        </p:txBody>
      </p:sp>
      <p:sp>
        <p:nvSpPr>
          <p:cNvPr id="8" name="Text Placeholder 4"/>
          <p:cNvSpPr>
            <a:spLocks noGrp="1"/>
          </p:cNvSpPr>
          <p:nvPr>
            <p:ph type="body" sz="quarter" idx="10" hasCustomPrompt="1"/>
          </p:nvPr>
        </p:nvSpPr>
        <p:spPr>
          <a:xfrm>
            <a:off x="6984463" y="6145631"/>
            <a:ext cx="4489477" cy="354259"/>
          </a:xfrm>
          <a:prstGeom prst="rect">
            <a:avLst/>
          </a:prstGeom>
        </p:spPr>
        <p:txBody>
          <a:bodyPr vert="horz"/>
          <a:lstStyle>
            <a:lvl1pPr algn="r">
              <a:defRPr sz="1515" b="0" baseline="0">
                <a:latin typeface="Arial"/>
                <a:cs typeface="Arial"/>
              </a:defRPr>
            </a:lvl1pPr>
          </a:lstStyle>
          <a:p>
            <a:pPr lvl="0"/>
            <a:r>
              <a:rPr lang="en-US" dirty="0"/>
              <a:t>OCTOBER 4-6, 2018</a:t>
            </a:r>
          </a:p>
        </p:txBody>
      </p:sp>
      <p:sp>
        <p:nvSpPr>
          <p:cNvPr id="10" name="Text Placeholder 4"/>
          <p:cNvSpPr>
            <a:spLocks noGrp="1"/>
          </p:cNvSpPr>
          <p:nvPr>
            <p:ph type="body" sz="quarter" idx="13" hasCustomPrompt="1"/>
          </p:nvPr>
        </p:nvSpPr>
        <p:spPr>
          <a:xfrm>
            <a:off x="11436370" y="6133901"/>
            <a:ext cx="154038" cy="354259"/>
          </a:xfrm>
          <a:prstGeom prst="rect">
            <a:avLst/>
          </a:prstGeom>
        </p:spPr>
        <p:txBody>
          <a:bodyPr vert="horz"/>
          <a:lstStyle>
            <a:lvl1pPr>
              <a:defRPr sz="1515" b="1" baseline="0">
                <a:solidFill>
                  <a:schemeClr val="accent1"/>
                </a:solidFill>
                <a:latin typeface="Arial"/>
                <a:cs typeface="Arial"/>
              </a:defRPr>
            </a:lvl1pPr>
          </a:lstStyle>
          <a:p>
            <a:pPr lvl="0"/>
            <a:r>
              <a:rPr lang="en-US" dirty="0"/>
              <a:t>|</a:t>
            </a:r>
          </a:p>
        </p:txBody>
      </p:sp>
    </p:spTree>
    <p:extLst>
      <p:ext uri="{BB962C8B-B14F-4D97-AF65-F5344CB8AC3E}">
        <p14:creationId xmlns:p14="http://schemas.microsoft.com/office/powerpoint/2010/main" val="2195226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A2AF2-38CA-3B4C-90AC-59F700141E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38C8D4-BA7E-9041-8129-22FBC2C85B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E17707-E0D4-B84C-A03F-766A32AF228C}"/>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5" name="Footer Placeholder 4">
            <a:extLst>
              <a:ext uri="{FF2B5EF4-FFF2-40B4-BE49-F238E27FC236}">
                <a16:creationId xmlns:a16="http://schemas.microsoft.com/office/drawing/2014/main" id="{81E4FBB0-906A-4B43-BA21-82682B6788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FDAB35-0608-2843-9234-1A43BB9FDCED}"/>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3681305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5D648-D202-6649-845F-026B860987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16D9A0-5C54-A44F-A587-F9C7F349C5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B232A5-D8FE-E543-BDE3-AC1565F0F136}"/>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5" name="Footer Placeholder 4">
            <a:extLst>
              <a:ext uri="{FF2B5EF4-FFF2-40B4-BE49-F238E27FC236}">
                <a16:creationId xmlns:a16="http://schemas.microsoft.com/office/drawing/2014/main" id="{C3978819-6F73-EE47-9C36-9B2EFC5AE7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D6B821-3817-9943-B884-0E7274741BCC}"/>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2769691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F93A4-6385-3A49-844E-7506D5CF3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01BEC2-0DC1-D248-B4C1-FDFA161E9B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3C0369-F0CF-8A4E-AB5D-8810D013E8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AA7932-78A3-C841-9C9E-7CE98D770257}"/>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6" name="Footer Placeholder 5">
            <a:extLst>
              <a:ext uri="{FF2B5EF4-FFF2-40B4-BE49-F238E27FC236}">
                <a16:creationId xmlns:a16="http://schemas.microsoft.com/office/drawing/2014/main" id="{AEEBCB2B-1B60-714B-A23E-C7016040E7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B8D7E-928A-7948-AB12-7BDC24EC20BB}"/>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3315752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921D6-FE07-1441-BF4A-5E9084CECC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6500E9-FB84-9C4D-BBB3-1174625AC2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7A4049-B8BF-FF45-B2C2-56F7B0305A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F4125A-DA94-7349-8FE8-F4EFFE25CA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D75FF7-0C48-854C-B9E2-E9C3A18DB7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FE74AF-D404-BB47-9CDA-C4A8552FF885}"/>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8" name="Footer Placeholder 7">
            <a:extLst>
              <a:ext uri="{FF2B5EF4-FFF2-40B4-BE49-F238E27FC236}">
                <a16:creationId xmlns:a16="http://schemas.microsoft.com/office/drawing/2014/main" id="{3F7E113F-A185-AB41-86B0-F7237B7FE3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343702-9F89-1045-8803-8A745BC280DC}"/>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530946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481E5-721E-CF4E-B09C-02E840533E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5BE9A9-60E4-B241-832F-A5AD27290BCF}"/>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4" name="Footer Placeholder 3">
            <a:extLst>
              <a:ext uri="{FF2B5EF4-FFF2-40B4-BE49-F238E27FC236}">
                <a16:creationId xmlns:a16="http://schemas.microsoft.com/office/drawing/2014/main" id="{5FF82E6F-2CA6-6E4E-97C6-E118D77E5D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2E3D9D-D3D6-D649-8C34-251F0BD18EBD}"/>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1629376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88F794-892F-464E-8A37-2BB5B30787FB}"/>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3" name="Footer Placeholder 2">
            <a:extLst>
              <a:ext uri="{FF2B5EF4-FFF2-40B4-BE49-F238E27FC236}">
                <a16:creationId xmlns:a16="http://schemas.microsoft.com/office/drawing/2014/main" id="{EF7F4CEF-1D0C-0F4A-8DE6-869F23D624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83DC74-D423-E141-855C-D79A7BA46669}"/>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3349095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F779C-837D-664B-92FF-9C83EA424A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319E49-0480-D646-827B-23E030B88E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9A77B1-1856-2B4D-8699-86899549B8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94F039-E4A8-4041-BC34-C3E48EAA53BC}"/>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6" name="Footer Placeholder 5">
            <a:extLst>
              <a:ext uri="{FF2B5EF4-FFF2-40B4-BE49-F238E27FC236}">
                <a16:creationId xmlns:a16="http://schemas.microsoft.com/office/drawing/2014/main" id="{801320BD-D084-DE45-BEAF-1A93CF0C5E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159DB2-8401-DB45-9AC6-F6DA80BE7284}"/>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192067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53A39-B602-D84B-8B5C-DDAD9D6164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B41C89-EF6F-A643-9680-8744F8950D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F40064-37BE-0B44-BB0B-33036274B0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760166-5BB4-3844-A7A7-634A98BB1CB8}"/>
              </a:ext>
            </a:extLst>
          </p:cNvPr>
          <p:cNvSpPr>
            <a:spLocks noGrp="1"/>
          </p:cNvSpPr>
          <p:nvPr>
            <p:ph type="dt" sz="half" idx="10"/>
          </p:nvPr>
        </p:nvSpPr>
        <p:spPr/>
        <p:txBody>
          <a:bodyPr/>
          <a:lstStyle/>
          <a:p>
            <a:fld id="{E8514F08-EB0D-B444-8EB5-FAB3A940F74C}" type="datetimeFigureOut">
              <a:rPr lang="en-US" smtClean="0"/>
              <a:t>6/19/24</a:t>
            </a:fld>
            <a:endParaRPr lang="en-US"/>
          </a:p>
        </p:txBody>
      </p:sp>
      <p:sp>
        <p:nvSpPr>
          <p:cNvPr id="6" name="Footer Placeholder 5">
            <a:extLst>
              <a:ext uri="{FF2B5EF4-FFF2-40B4-BE49-F238E27FC236}">
                <a16:creationId xmlns:a16="http://schemas.microsoft.com/office/drawing/2014/main" id="{C34EF2AD-EB60-CB4F-B7BE-157BC849DD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829490-1D3F-134A-9FD5-CD195F773950}"/>
              </a:ext>
            </a:extLst>
          </p:cNvPr>
          <p:cNvSpPr>
            <a:spLocks noGrp="1"/>
          </p:cNvSpPr>
          <p:nvPr>
            <p:ph type="sldNum" sz="quarter" idx="12"/>
          </p:nvPr>
        </p:nvSpPr>
        <p:spPr/>
        <p:txBody>
          <a:bodyPr/>
          <a:lstStyle/>
          <a:p>
            <a:fld id="{3970D1CA-FA73-B94C-9067-89CA090A9614}" type="slidenum">
              <a:rPr lang="en-US" smtClean="0"/>
              <a:t>‹#›</a:t>
            </a:fld>
            <a:endParaRPr lang="en-US"/>
          </a:p>
        </p:txBody>
      </p:sp>
    </p:spTree>
    <p:extLst>
      <p:ext uri="{BB962C8B-B14F-4D97-AF65-F5344CB8AC3E}">
        <p14:creationId xmlns:p14="http://schemas.microsoft.com/office/powerpoint/2010/main" val="2266242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B2CC52-078C-9743-96AD-4F3D6A0D5A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DE6BCF-4614-8A49-8DEF-69C00805EE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437ED7-B660-6B4F-8F4F-AF73C6E7CC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514F08-EB0D-B444-8EB5-FAB3A940F74C}" type="datetimeFigureOut">
              <a:rPr lang="en-US" smtClean="0"/>
              <a:t>6/19/24</a:t>
            </a:fld>
            <a:endParaRPr lang="en-US"/>
          </a:p>
        </p:txBody>
      </p:sp>
      <p:sp>
        <p:nvSpPr>
          <p:cNvPr id="5" name="Footer Placeholder 4">
            <a:extLst>
              <a:ext uri="{FF2B5EF4-FFF2-40B4-BE49-F238E27FC236}">
                <a16:creationId xmlns:a16="http://schemas.microsoft.com/office/drawing/2014/main" id="{D018F3BC-45E7-604B-A171-0A30A5BFAF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FD36B2-2F56-854E-9A19-B40270642D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70D1CA-FA73-B94C-9067-89CA090A9614}" type="slidenum">
              <a:rPr lang="en-US" smtClean="0"/>
              <a:t>‹#›</a:t>
            </a:fld>
            <a:endParaRPr lang="en-US"/>
          </a:p>
        </p:txBody>
      </p:sp>
    </p:spTree>
    <p:extLst>
      <p:ext uri="{BB962C8B-B14F-4D97-AF65-F5344CB8AC3E}">
        <p14:creationId xmlns:p14="http://schemas.microsoft.com/office/powerpoint/2010/main" val="1852991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evolutionoutreach.org/activities-2/"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pubmed.ncbi.nlm.nih.gov/19411595/" TargetMode="External"/><Relationship Id="rId2" Type="http://schemas.openxmlformats.org/officeDocument/2006/relationships/image" Target="../media/image14.tif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hyperlink" Target="https://pubmed.ncbi.nlm.nih.gov/24384573/" TargetMode="External"/><Relationship Id="rId2" Type="http://schemas.openxmlformats.org/officeDocument/2006/relationships/image" Target="../media/image17.tif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www.ncbi.nlm.nih.gov/pubmed/29025994" TargetMode="External"/><Relationship Id="rId2" Type="http://schemas.openxmlformats.org/officeDocument/2006/relationships/image" Target="../media/image20.tiff"/><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DC9506-FAA5-2B53-6BC5-2C677105C126}"/>
              </a:ext>
            </a:extLst>
          </p:cNvPr>
          <p:cNvSpPr txBox="1"/>
          <p:nvPr/>
        </p:nvSpPr>
        <p:spPr>
          <a:xfrm>
            <a:off x="915831" y="1597439"/>
            <a:ext cx="10360337" cy="1138773"/>
          </a:xfrm>
          <a:prstGeom prst="rect">
            <a:avLst/>
          </a:prstGeom>
          <a:noFill/>
        </p:spPr>
        <p:txBody>
          <a:bodyPr wrap="none" rtlCol="0">
            <a:spAutoFit/>
          </a:bodyPr>
          <a:lstStyle/>
          <a:p>
            <a:pPr algn="ctr"/>
            <a:r>
              <a:rPr lang="en-US" sz="2800" b="1" dirty="0"/>
              <a:t>BIOLOGY, TAXONOMY, AND MYTHS OF DISTINCTION</a:t>
            </a:r>
          </a:p>
          <a:p>
            <a:endParaRPr lang="en-US" sz="2000" b="1" dirty="0"/>
          </a:p>
          <a:p>
            <a:r>
              <a:rPr lang="en-US" sz="2000" b="1" dirty="0"/>
              <a:t>THERE ARE NOT BIOLOGICALLY DISTINCT GROUPS OF PEOPLE THAT HAVE ANY SOCIAL MEANING</a:t>
            </a:r>
          </a:p>
        </p:txBody>
      </p:sp>
      <p:sp>
        <p:nvSpPr>
          <p:cNvPr id="5" name="TextBox 4">
            <a:extLst>
              <a:ext uri="{FF2B5EF4-FFF2-40B4-BE49-F238E27FC236}">
                <a16:creationId xmlns:a16="http://schemas.microsoft.com/office/drawing/2014/main" id="{5733C0E0-07A4-93DC-F514-E40FA45F60F0}"/>
              </a:ext>
            </a:extLst>
          </p:cNvPr>
          <p:cNvSpPr txBox="1"/>
          <p:nvPr/>
        </p:nvSpPr>
        <p:spPr>
          <a:xfrm>
            <a:off x="7924800" y="5156200"/>
            <a:ext cx="5220853" cy="1200329"/>
          </a:xfrm>
          <a:prstGeom prst="rect">
            <a:avLst/>
          </a:prstGeom>
          <a:noFill/>
        </p:spPr>
        <p:txBody>
          <a:bodyPr wrap="none" rtlCol="0">
            <a:spAutoFit/>
          </a:bodyPr>
          <a:lstStyle/>
          <a:p>
            <a:r>
              <a:rPr lang="en-US" dirty="0"/>
              <a:t>Leslie A. Gregg-Jolly</a:t>
            </a:r>
          </a:p>
          <a:p>
            <a:r>
              <a:rPr lang="en-US" b="0" i="0" u="none" strike="noStrike" dirty="0">
                <a:solidFill>
                  <a:srgbClr val="000000"/>
                </a:solidFill>
                <a:effectLst/>
                <a:latin typeface="Calibri" panose="020F0502020204030204" pitchFamily="34" charset="0"/>
              </a:rPr>
              <a:t>Douglas D. Johnson ’77 Professor of Biology                  </a:t>
            </a:r>
            <a:br>
              <a:rPr lang="en-US" b="0" i="0" u="none" strike="noStrike" dirty="0">
                <a:solidFill>
                  <a:srgbClr val="000000"/>
                </a:solidFill>
                <a:effectLst/>
                <a:latin typeface="Calibri" panose="020F0502020204030204" pitchFamily="34" charset="0"/>
              </a:rPr>
            </a:br>
            <a:r>
              <a:rPr lang="en-US" b="0" i="0" u="none" strike="noStrike" dirty="0">
                <a:solidFill>
                  <a:srgbClr val="000000"/>
                </a:solidFill>
                <a:effectLst/>
                <a:latin typeface="Calibri" panose="020F0502020204030204" pitchFamily="34" charset="0"/>
              </a:rPr>
              <a:t>Grinnell College </a:t>
            </a:r>
            <a:endParaRPr lang="en-US" dirty="0"/>
          </a:p>
          <a:p>
            <a:endParaRPr lang="en-US" dirty="0"/>
          </a:p>
        </p:txBody>
      </p:sp>
    </p:spTree>
    <p:extLst>
      <p:ext uri="{BB962C8B-B14F-4D97-AF65-F5344CB8AC3E}">
        <p14:creationId xmlns:p14="http://schemas.microsoft.com/office/powerpoint/2010/main" val="711781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A65304-8B3B-BD45-96FC-7BBB7BBC4FE4}"/>
              </a:ext>
            </a:extLst>
          </p:cNvPr>
          <p:cNvPicPr>
            <a:picLocks noChangeAspect="1"/>
          </p:cNvPicPr>
          <p:nvPr/>
        </p:nvPicPr>
        <p:blipFill>
          <a:blip r:embed="rId2"/>
          <a:stretch>
            <a:fillRect/>
          </a:stretch>
        </p:blipFill>
        <p:spPr>
          <a:xfrm rot="5400000">
            <a:off x="4620197" y="-2780476"/>
            <a:ext cx="3302340" cy="11906194"/>
          </a:xfrm>
          <a:prstGeom prst="rect">
            <a:avLst/>
          </a:prstGeom>
        </p:spPr>
      </p:pic>
      <p:pic>
        <p:nvPicPr>
          <p:cNvPr id="5" name="Picture 4">
            <a:extLst>
              <a:ext uri="{FF2B5EF4-FFF2-40B4-BE49-F238E27FC236}">
                <a16:creationId xmlns:a16="http://schemas.microsoft.com/office/drawing/2014/main" id="{DA05D270-2B9F-4A4C-BE96-3034EA5B7DAC}"/>
              </a:ext>
            </a:extLst>
          </p:cNvPr>
          <p:cNvPicPr>
            <a:picLocks noChangeAspect="1"/>
          </p:cNvPicPr>
          <p:nvPr/>
        </p:nvPicPr>
        <p:blipFill>
          <a:blip r:embed="rId3"/>
          <a:stretch>
            <a:fillRect/>
          </a:stretch>
        </p:blipFill>
        <p:spPr>
          <a:xfrm>
            <a:off x="7824098" y="5780394"/>
            <a:ext cx="3828535" cy="700647"/>
          </a:xfrm>
          <a:prstGeom prst="rect">
            <a:avLst/>
          </a:prstGeom>
        </p:spPr>
      </p:pic>
      <p:sp>
        <p:nvSpPr>
          <p:cNvPr id="6" name="TextBox 5">
            <a:extLst>
              <a:ext uri="{FF2B5EF4-FFF2-40B4-BE49-F238E27FC236}">
                <a16:creationId xmlns:a16="http://schemas.microsoft.com/office/drawing/2014/main" id="{756CC235-3753-8044-9A05-4F80503A6B39}"/>
              </a:ext>
            </a:extLst>
          </p:cNvPr>
          <p:cNvSpPr txBox="1"/>
          <p:nvPr/>
        </p:nvSpPr>
        <p:spPr>
          <a:xfrm>
            <a:off x="2735399" y="4971438"/>
            <a:ext cx="7411750" cy="369332"/>
          </a:xfrm>
          <a:prstGeom prst="rect">
            <a:avLst/>
          </a:prstGeom>
          <a:noFill/>
        </p:spPr>
        <p:txBody>
          <a:bodyPr wrap="square" rtlCol="0">
            <a:spAutoFit/>
          </a:bodyPr>
          <a:lstStyle/>
          <a:p>
            <a:r>
              <a:rPr lang="en-US" dirty="0"/>
              <a:t>To be a subspecies, differentiation should be above a threshold (25%). </a:t>
            </a:r>
          </a:p>
        </p:txBody>
      </p:sp>
      <p:sp>
        <p:nvSpPr>
          <p:cNvPr id="2" name="Up Arrow 1">
            <a:extLst>
              <a:ext uri="{FF2B5EF4-FFF2-40B4-BE49-F238E27FC236}">
                <a16:creationId xmlns:a16="http://schemas.microsoft.com/office/drawing/2014/main" id="{6C5E0462-299E-AB4A-AF86-2E77161D7A1E}"/>
              </a:ext>
            </a:extLst>
          </p:cNvPr>
          <p:cNvSpPr/>
          <p:nvPr/>
        </p:nvSpPr>
        <p:spPr>
          <a:xfrm>
            <a:off x="7082679" y="4067653"/>
            <a:ext cx="365760" cy="82296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76E1880-75A0-1369-81E0-23E46389EE01}"/>
              </a:ext>
            </a:extLst>
          </p:cNvPr>
          <p:cNvSpPr txBox="1"/>
          <p:nvPr/>
        </p:nvSpPr>
        <p:spPr>
          <a:xfrm>
            <a:off x="1570913" y="410551"/>
            <a:ext cx="8832931" cy="523220"/>
          </a:xfrm>
          <a:prstGeom prst="rect">
            <a:avLst/>
          </a:prstGeom>
          <a:noFill/>
        </p:spPr>
        <p:txBody>
          <a:bodyPr wrap="none" rtlCol="0">
            <a:spAutoFit/>
          </a:bodyPr>
          <a:lstStyle/>
          <a:p>
            <a:r>
              <a:rPr lang="en-US" sz="2800" dirty="0"/>
              <a:t>A level of genetic differentiation is needed to define a group</a:t>
            </a:r>
          </a:p>
        </p:txBody>
      </p:sp>
    </p:spTree>
    <p:extLst>
      <p:ext uri="{BB962C8B-B14F-4D97-AF65-F5344CB8AC3E}">
        <p14:creationId xmlns:p14="http://schemas.microsoft.com/office/powerpoint/2010/main" val="1806304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E60E2-5CFE-4308-626D-5405FC08BABA}"/>
              </a:ext>
            </a:extLst>
          </p:cNvPr>
          <p:cNvSpPr>
            <a:spLocks noGrp="1"/>
          </p:cNvSpPr>
          <p:nvPr>
            <p:ph type="title"/>
          </p:nvPr>
        </p:nvSpPr>
        <p:spPr>
          <a:xfrm>
            <a:off x="838200" y="2613576"/>
            <a:ext cx="10515600" cy="1325563"/>
          </a:xfrm>
        </p:spPr>
        <p:txBody>
          <a:bodyPr>
            <a:normAutofit fontScale="90000"/>
          </a:bodyPr>
          <a:lstStyle/>
          <a:p>
            <a:r>
              <a:rPr lang="en-US" dirty="0"/>
              <a:t>Differences between groups of humans fall way below the 25% threshold.</a:t>
            </a:r>
            <a:br>
              <a:rPr lang="en-US" dirty="0"/>
            </a:br>
            <a:br>
              <a:rPr lang="en-US" dirty="0"/>
            </a:br>
            <a:r>
              <a:rPr lang="en-US" dirty="0"/>
              <a:t>What if a subgroup isn’t that different genetically but recently evolved independently?</a:t>
            </a:r>
            <a:br>
              <a:rPr lang="en-US" dirty="0"/>
            </a:br>
            <a:br>
              <a:rPr lang="en-US" dirty="0"/>
            </a:br>
            <a:r>
              <a:rPr lang="en-US" dirty="0"/>
              <a:t>Test this with level of ”</a:t>
            </a:r>
            <a:r>
              <a:rPr lang="en-US" dirty="0" err="1"/>
              <a:t>treeness</a:t>
            </a:r>
            <a:r>
              <a:rPr lang="en-US" dirty="0"/>
              <a:t>”</a:t>
            </a:r>
          </a:p>
        </p:txBody>
      </p:sp>
    </p:spTree>
    <p:extLst>
      <p:ext uri="{BB962C8B-B14F-4D97-AF65-F5344CB8AC3E}">
        <p14:creationId xmlns:p14="http://schemas.microsoft.com/office/powerpoint/2010/main" val="4253985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D99774-084B-D247-AB44-283018C1B63F}"/>
              </a:ext>
            </a:extLst>
          </p:cNvPr>
          <p:cNvPicPr>
            <a:picLocks noChangeAspect="1"/>
          </p:cNvPicPr>
          <p:nvPr/>
        </p:nvPicPr>
        <p:blipFill>
          <a:blip r:embed="rId2"/>
          <a:stretch>
            <a:fillRect/>
          </a:stretch>
        </p:blipFill>
        <p:spPr>
          <a:xfrm>
            <a:off x="3101545" y="1182961"/>
            <a:ext cx="5593664" cy="4872418"/>
          </a:xfrm>
          <a:prstGeom prst="rect">
            <a:avLst/>
          </a:prstGeom>
        </p:spPr>
      </p:pic>
      <p:sp>
        <p:nvSpPr>
          <p:cNvPr id="5" name="TextBox 4">
            <a:extLst>
              <a:ext uri="{FF2B5EF4-FFF2-40B4-BE49-F238E27FC236}">
                <a16:creationId xmlns:a16="http://schemas.microsoft.com/office/drawing/2014/main" id="{E3A4E965-FE9C-304B-AA8B-EC8C942E9055}"/>
              </a:ext>
            </a:extLst>
          </p:cNvPr>
          <p:cNvSpPr txBox="1"/>
          <p:nvPr/>
        </p:nvSpPr>
        <p:spPr>
          <a:xfrm>
            <a:off x="2313412" y="331011"/>
            <a:ext cx="7971093" cy="461665"/>
          </a:xfrm>
          <a:prstGeom prst="rect">
            <a:avLst/>
          </a:prstGeom>
          <a:noFill/>
        </p:spPr>
        <p:txBody>
          <a:bodyPr wrap="none" rtlCol="0">
            <a:spAutoFit/>
          </a:bodyPr>
          <a:lstStyle/>
          <a:p>
            <a:r>
              <a:rPr lang="en-US" sz="2400" dirty="0"/>
              <a:t>”trees” are used to show evolutionary relatedness (phylogeny)</a:t>
            </a:r>
          </a:p>
        </p:txBody>
      </p:sp>
      <p:sp>
        <p:nvSpPr>
          <p:cNvPr id="8" name="Right Arrow 7">
            <a:extLst>
              <a:ext uri="{FF2B5EF4-FFF2-40B4-BE49-F238E27FC236}">
                <a16:creationId xmlns:a16="http://schemas.microsoft.com/office/drawing/2014/main" id="{4682A9BF-3377-CA4C-9964-56863E94F3D9}"/>
              </a:ext>
            </a:extLst>
          </p:cNvPr>
          <p:cNvSpPr/>
          <p:nvPr/>
        </p:nvSpPr>
        <p:spPr>
          <a:xfrm rot="1236095" flipH="1">
            <a:off x="6803601" y="2957541"/>
            <a:ext cx="311390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01CABDB-7120-AA48-84A5-8D4C4ACAAA8E}"/>
              </a:ext>
            </a:extLst>
          </p:cNvPr>
          <p:cNvSpPr txBox="1"/>
          <p:nvPr/>
        </p:nvSpPr>
        <p:spPr>
          <a:xfrm>
            <a:off x="8928134" y="4194135"/>
            <a:ext cx="3085295" cy="646331"/>
          </a:xfrm>
          <a:prstGeom prst="rect">
            <a:avLst/>
          </a:prstGeom>
          <a:noFill/>
        </p:spPr>
        <p:txBody>
          <a:bodyPr wrap="square" rtlCol="0">
            <a:spAutoFit/>
          </a:bodyPr>
          <a:lstStyle/>
          <a:p>
            <a:r>
              <a:rPr lang="en-US" dirty="0">
                <a:solidFill>
                  <a:srgbClr val="0070C0"/>
                </a:solidFill>
              </a:rPr>
              <a:t>Common ancestor to ALL lizards, armadillos &amp; humans</a:t>
            </a:r>
          </a:p>
        </p:txBody>
      </p:sp>
      <p:sp>
        <p:nvSpPr>
          <p:cNvPr id="2" name="TextBox 1">
            <a:extLst>
              <a:ext uri="{FF2B5EF4-FFF2-40B4-BE49-F238E27FC236}">
                <a16:creationId xmlns:a16="http://schemas.microsoft.com/office/drawing/2014/main" id="{F84DE45D-60FA-BC47-AF74-B84A05CED903}"/>
              </a:ext>
            </a:extLst>
          </p:cNvPr>
          <p:cNvSpPr txBox="1"/>
          <p:nvPr/>
        </p:nvSpPr>
        <p:spPr>
          <a:xfrm>
            <a:off x="585576" y="1825031"/>
            <a:ext cx="2283044" cy="1200329"/>
          </a:xfrm>
          <a:prstGeom prst="rect">
            <a:avLst/>
          </a:prstGeom>
          <a:noFill/>
        </p:spPr>
        <p:txBody>
          <a:bodyPr wrap="square" rtlCol="0">
            <a:spAutoFit/>
          </a:bodyPr>
          <a:lstStyle/>
          <a:p>
            <a:r>
              <a:rPr lang="en-US" dirty="0">
                <a:solidFill>
                  <a:srgbClr val="FF0000"/>
                </a:solidFill>
              </a:rPr>
              <a:t>Are lizards more closely related to salamanders or people?</a:t>
            </a:r>
          </a:p>
        </p:txBody>
      </p:sp>
    </p:spTree>
    <p:extLst>
      <p:ext uri="{BB962C8B-B14F-4D97-AF65-F5344CB8AC3E}">
        <p14:creationId xmlns:p14="http://schemas.microsoft.com/office/powerpoint/2010/main" val="1398259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45DC1D-E778-A44C-81B4-37B3F2C86355}"/>
              </a:ext>
            </a:extLst>
          </p:cNvPr>
          <p:cNvPicPr>
            <a:picLocks noChangeAspect="1"/>
          </p:cNvPicPr>
          <p:nvPr/>
        </p:nvPicPr>
        <p:blipFill>
          <a:blip r:embed="rId2"/>
          <a:srcRect/>
          <a:stretch/>
        </p:blipFill>
        <p:spPr>
          <a:xfrm>
            <a:off x="2953562" y="786202"/>
            <a:ext cx="4746992" cy="5747865"/>
          </a:xfrm>
          <a:prstGeom prst="rect">
            <a:avLst/>
          </a:prstGeom>
        </p:spPr>
      </p:pic>
      <p:sp>
        <p:nvSpPr>
          <p:cNvPr id="6" name="Rectangle 5">
            <a:extLst>
              <a:ext uri="{FF2B5EF4-FFF2-40B4-BE49-F238E27FC236}">
                <a16:creationId xmlns:a16="http://schemas.microsoft.com/office/drawing/2014/main" id="{FE3E7212-9F5F-EA45-95BE-82E128BC50F6}"/>
              </a:ext>
            </a:extLst>
          </p:cNvPr>
          <p:cNvSpPr/>
          <p:nvPr/>
        </p:nvSpPr>
        <p:spPr>
          <a:xfrm>
            <a:off x="7920339" y="5850668"/>
            <a:ext cx="3954161" cy="461665"/>
          </a:xfrm>
          <a:prstGeom prst="rect">
            <a:avLst/>
          </a:prstGeom>
        </p:spPr>
        <p:txBody>
          <a:bodyPr wrap="square">
            <a:spAutoFit/>
          </a:bodyPr>
          <a:lstStyle/>
          <a:p>
            <a:r>
              <a:rPr lang="en-US" sz="1200" dirty="0">
                <a:hlinkClick r:id="rId3"/>
              </a:rPr>
              <a:t>http://evolutionoutreach.org/activities-2/</a:t>
            </a:r>
            <a:r>
              <a:rPr lang="en-US" sz="1200" dirty="0"/>
              <a:t>, with credit to the artist </a:t>
            </a:r>
            <a:r>
              <a:rPr lang="en-US" sz="1200" dirty="0" err="1"/>
              <a:t>Oyoram</a:t>
            </a:r>
            <a:r>
              <a:rPr lang="en-US" sz="1200" dirty="0"/>
              <a:t> for the human figure</a:t>
            </a:r>
          </a:p>
        </p:txBody>
      </p:sp>
      <p:sp>
        <p:nvSpPr>
          <p:cNvPr id="7" name="TextBox 6">
            <a:extLst>
              <a:ext uri="{FF2B5EF4-FFF2-40B4-BE49-F238E27FC236}">
                <a16:creationId xmlns:a16="http://schemas.microsoft.com/office/drawing/2014/main" id="{EE8FB658-E610-324E-83B5-B86C3F993728}"/>
              </a:ext>
            </a:extLst>
          </p:cNvPr>
          <p:cNvSpPr txBox="1"/>
          <p:nvPr/>
        </p:nvSpPr>
        <p:spPr>
          <a:xfrm>
            <a:off x="2953265" y="323933"/>
            <a:ext cx="5796459" cy="369332"/>
          </a:xfrm>
          <a:prstGeom prst="rect">
            <a:avLst/>
          </a:prstGeom>
          <a:noFill/>
        </p:spPr>
        <p:txBody>
          <a:bodyPr wrap="none" rtlCol="0">
            <a:spAutoFit/>
          </a:bodyPr>
          <a:lstStyle/>
          <a:p>
            <a:r>
              <a:rPr lang="en-US" dirty="0"/>
              <a:t>Are baboons more closely related to monkeys or to gorillas?</a:t>
            </a:r>
          </a:p>
        </p:txBody>
      </p:sp>
    </p:spTree>
    <p:extLst>
      <p:ext uri="{BB962C8B-B14F-4D97-AF65-F5344CB8AC3E}">
        <p14:creationId xmlns:p14="http://schemas.microsoft.com/office/powerpoint/2010/main" val="2949864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892A9A-D43E-3D88-CDD9-28C8C15CD5E0}"/>
              </a:ext>
            </a:extLst>
          </p:cNvPr>
          <p:cNvSpPr txBox="1"/>
          <p:nvPr/>
        </p:nvSpPr>
        <p:spPr>
          <a:xfrm>
            <a:off x="1522456" y="230832"/>
            <a:ext cx="8356256" cy="369332"/>
          </a:xfrm>
          <a:prstGeom prst="rect">
            <a:avLst/>
          </a:prstGeom>
          <a:noFill/>
        </p:spPr>
        <p:txBody>
          <a:bodyPr wrap="square">
            <a:spAutoFit/>
          </a:bodyPr>
          <a:lstStyle/>
          <a:p>
            <a:pPr algn="ctr"/>
            <a:r>
              <a:rPr lang="en-US" b="1" i="0" dirty="0">
                <a:solidFill>
                  <a:srgbClr val="3A3A3A"/>
                </a:solidFill>
                <a:effectLst/>
                <a:latin typeface="Georgia" panose="02040502050405020303" pitchFamily="18" charset="0"/>
              </a:rPr>
              <a:t>The increasingly bushy human family tree</a:t>
            </a:r>
          </a:p>
        </p:txBody>
      </p:sp>
      <p:pic>
        <p:nvPicPr>
          <p:cNvPr id="8" name="Picture 7">
            <a:extLst>
              <a:ext uri="{FF2B5EF4-FFF2-40B4-BE49-F238E27FC236}">
                <a16:creationId xmlns:a16="http://schemas.microsoft.com/office/drawing/2014/main" id="{D9934604-D7BE-6EE4-7497-59B6EBFBA6AA}"/>
              </a:ext>
            </a:extLst>
          </p:cNvPr>
          <p:cNvPicPr>
            <a:picLocks noChangeAspect="1"/>
          </p:cNvPicPr>
          <p:nvPr/>
        </p:nvPicPr>
        <p:blipFill>
          <a:blip r:embed="rId2"/>
          <a:stretch>
            <a:fillRect/>
          </a:stretch>
        </p:blipFill>
        <p:spPr>
          <a:xfrm>
            <a:off x="771936" y="0"/>
            <a:ext cx="9378624" cy="6858000"/>
          </a:xfrm>
          <a:prstGeom prst="rect">
            <a:avLst/>
          </a:prstGeom>
        </p:spPr>
      </p:pic>
      <p:sp>
        <p:nvSpPr>
          <p:cNvPr id="12" name="TextBox 11">
            <a:extLst>
              <a:ext uri="{FF2B5EF4-FFF2-40B4-BE49-F238E27FC236}">
                <a16:creationId xmlns:a16="http://schemas.microsoft.com/office/drawing/2014/main" id="{93121464-52A6-7B82-C544-366EFC17D15D}"/>
              </a:ext>
            </a:extLst>
          </p:cNvPr>
          <p:cNvSpPr txBox="1"/>
          <p:nvPr/>
        </p:nvSpPr>
        <p:spPr>
          <a:xfrm>
            <a:off x="10282365" y="6211669"/>
            <a:ext cx="1687213" cy="646331"/>
          </a:xfrm>
          <a:prstGeom prst="rect">
            <a:avLst/>
          </a:prstGeom>
          <a:noFill/>
        </p:spPr>
        <p:txBody>
          <a:bodyPr wrap="square">
            <a:spAutoFit/>
          </a:bodyPr>
          <a:lstStyle/>
          <a:p>
            <a:r>
              <a:rPr lang="en-US" sz="1200" dirty="0"/>
              <a:t>https://</a:t>
            </a:r>
            <a:r>
              <a:rPr lang="en-US" sz="1200" dirty="0" err="1"/>
              <a:t>humanorigins.si.edu</a:t>
            </a:r>
            <a:r>
              <a:rPr lang="en-US" sz="1200" dirty="0"/>
              <a:t>/evidence/human-family-tree</a:t>
            </a:r>
          </a:p>
        </p:txBody>
      </p:sp>
    </p:spTree>
    <p:extLst>
      <p:ext uri="{BB962C8B-B14F-4D97-AF65-F5344CB8AC3E}">
        <p14:creationId xmlns:p14="http://schemas.microsoft.com/office/powerpoint/2010/main" val="2090828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7" name="Picture 3" descr="HumanEvol_NCPA2012 Bare.ai">
            <a:extLst>
              <a:ext uri="{FF2B5EF4-FFF2-40B4-BE49-F238E27FC236}">
                <a16:creationId xmlns:a16="http://schemas.microsoft.com/office/drawing/2014/main" id="{1E85E298-5A09-3C4C-AC01-13FF23F968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37278" y="-460177"/>
            <a:ext cx="6409614" cy="8285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F1DB06D-BD49-7B4E-9404-83A583481DBD}"/>
              </a:ext>
            </a:extLst>
          </p:cNvPr>
          <p:cNvSpPr/>
          <p:nvPr/>
        </p:nvSpPr>
        <p:spPr>
          <a:xfrm>
            <a:off x="9479893" y="6159586"/>
            <a:ext cx="2310825" cy="307777"/>
          </a:xfrm>
          <a:prstGeom prst="rect">
            <a:avLst/>
          </a:prstGeom>
        </p:spPr>
        <p:txBody>
          <a:bodyPr wrap="none">
            <a:spAutoFit/>
          </a:bodyPr>
          <a:lstStyle/>
          <a:p>
            <a:r>
              <a:rPr lang="en-US" sz="1400" dirty="0"/>
              <a:t>Alan Templeton BIO220 2021</a:t>
            </a:r>
          </a:p>
        </p:txBody>
      </p:sp>
      <p:sp>
        <p:nvSpPr>
          <p:cNvPr id="2" name="TextBox 1">
            <a:extLst>
              <a:ext uri="{FF2B5EF4-FFF2-40B4-BE49-F238E27FC236}">
                <a16:creationId xmlns:a16="http://schemas.microsoft.com/office/drawing/2014/main" id="{532771D5-0A7A-4D48-844E-D249EF84F0AA}"/>
              </a:ext>
            </a:extLst>
          </p:cNvPr>
          <p:cNvSpPr txBox="1"/>
          <p:nvPr/>
        </p:nvSpPr>
        <p:spPr>
          <a:xfrm>
            <a:off x="527773" y="664974"/>
            <a:ext cx="6167589" cy="1384995"/>
          </a:xfrm>
          <a:prstGeom prst="rect">
            <a:avLst/>
          </a:prstGeom>
          <a:noFill/>
        </p:spPr>
        <p:txBody>
          <a:bodyPr wrap="square" rtlCol="0">
            <a:spAutoFit/>
          </a:bodyPr>
          <a:lstStyle/>
          <a:p>
            <a:r>
              <a:rPr lang="en-US" sz="2800" b="1" dirty="0"/>
              <a:t>Human evolution is</a:t>
            </a:r>
            <a:r>
              <a:rPr lang="en-US" sz="2800" b="1" dirty="0">
                <a:latin typeface="Arial" panose="020B0604020202020204" pitchFamily="34" charset="0"/>
                <a:cs typeface="Arial" panose="020B0604020202020204" pitchFamily="34" charset="0"/>
              </a:rPr>
              <a:t> a trellis indicating gene flow, not a tree of distinct lines of descent</a:t>
            </a:r>
            <a:endParaRPr lang="en-US" sz="2800" b="1" dirty="0"/>
          </a:p>
        </p:txBody>
      </p:sp>
      <p:sp>
        <p:nvSpPr>
          <p:cNvPr id="6" name="TextBox 5">
            <a:extLst>
              <a:ext uri="{FF2B5EF4-FFF2-40B4-BE49-F238E27FC236}">
                <a16:creationId xmlns:a16="http://schemas.microsoft.com/office/drawing/2014/main" id="{226B9E82-ECC3-2E01-BC7F-6F97365A1F5D}"/>
              </a:ext>
            </a:extLst>
          </p:cNvPr>
          <p:cNvSpPr txBox="1"/>
          <p:nvPr/>
        </p:nvSpPr>
        <p:spPr>
          <a:xfrm>
            <a:off x="527773" y="2049969"/>
            <a:ext cx="5827060" cy="2862322"/>
          </a:xfrm>
          <a:prstGeom prst="rect">
            <a:avLst/>
          </a:prstGeom>
          <a:noFill/>
        </p:spPr>
        <p:txBody>
          <a:bodyPr wrap="square" rtlCol="0">
            <a:spAutoFit/>
          </a:bodyPr>
          <a:lstStyle/>
          <a:p>
            <a:endParaRPr lang="en-US" dirty="0">
              <a:solidFill>
                <a:schemeClr val="accent2"/>
              </a:solidFill>
              <a:latin typeface="Arial" panose="020B0604020202020204" pitchFamily="34" charset="0"/>
              <a:cs typeface="Arial" panose="020B0604020202020204" pitchFamily="34" charset="0"/>
            </a:endParaRPr>
          </a:p>
          <a:p>
            <a:r>
              <a:rPr lang="en-US" b="1" dirty="0">
                <a:solidFill>
                  <a:schemeClr val="accent2"/>
                </a:solidFill>
                <a:latin typeface="Arial" panose="020B0604020202020204" pitchFamily="34" charset="0"/>
                <a:cs typeface="Arial" panose="020B0604020202020204" pitchFamily="34" charset="0"/>
              </a:rPr>
              <a:t>Genetic information indicates that lines have not been evolving independently. There is no evidence of splitting. This is indicated by the horizontal lines in this figure. </a:t>
            </a:r>
          </a:p>
          <a:p>
            <a:endParaRPr lang="en-US" b="1" dirty="0">
              <a:solidFill>
                <a:schemeClr val="accent2"/>
              </a:solidFill>
              <a:latin typeface="Arial" panose="020B0604020202020204" pitchFamily="34" charset="0"/>
              <a:cs typeface="Arial" panose="020B0604020202020204" pitchFamily="34" charset="0"/>
            </a:endParaRPr>
          </a:p>
          <a:p>
            <a:r>
              <a:rPr lang="en-US" b="1" dirty="0">
                <a:solidFill>
                  <a:schemeClr val="accent2"/>
                </a:solidFill>
                <a:latin typeface="Arial" panose="020B0604020202020204" pitchFamily="34" charset="0"/>
                <a:cs typeface="Arial" panose="020B0604020202020204" pitchFamily="34" charset="0"/>
              </a:rPr>
              <a:t>None of the statistical analyses of genetic differentiation between human populations supports an evolutionary tree structure. </a:t>
            </a:r>
          </a:p>
          <a:p>
            <a:endParaRPr lang="en-US" dirty="0">
              <a:solidFill>
                <a:schemeClr val="accent2"/>
              </a:solidFill>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4F3247-D52F-E4C1-C4A3-5CF528F33351}"/>
              </a:ext>
            </a:extLst>
          </p:cNvPr>
          <p:cNvPicPr>
            <a:picLocks noChangeAspect="1"/>
          </p:cNvPicPr>
          <p:nvPr/>
        </p:nvPicPr>
        <p:blipFill>
          <a:blip r:embed="rId2"/>
          <a:stretch>
            <a:fillRect/>
          </a:stretch>
        </p:blipFill>
        <p:spPr>
          <a:xfrm>
            <a:off x="1468934" y="634897"/>
            <a:ext cx="7704730" cy="5838666"/>
          </a:xfrm>
          <a:prstGeom prst="rect">
            <a:avLst/>
          </a:prstGeom>
        </p:spPr>
      </p:pic>
      <p:sp>
        <p:nvSpPr>
          <p:cNvPr id="5" name="TextBox 4">
            <a:extLst>
              <a:ext uri="{FF2B5EF4-FFF2-40B4-BE49-F238E27FC236}">
                <a16:creationId xmlns:a16="http://schemas.microsoft.com/office/drawing/2014/main" id="{9D77EFAB-33BC-B043-2B6C-70947F6E92E1}"/>
              </a:ext>
            </a:extLst>
          </p:cNvPr>
          <p:cNvSpPr txBox="1"/>
          <p:nvPr/>
        </p:nvSpPr>
        <p:spPr>
          <a:xfrm>
            <a:off x="9497104" y="4545134"/>
            <a:ext cx="1734065" cy="830997"/>
          </a:xfrm>
          <a:prstGeom prst="rect">
            <a:avLst/>
          </a:prstGeom>
          <a:noFill/>
        </p:spPr>
        <p:txBody>
          <a:bodyPr wrap="square">
            <a:spAutoFit/>
          </a:bodyPr>
          <a:lstStyle/>
          <a:p>
            <a:r>
              <a:rPr lang="en-US" sz="1200" dirty="0"/>
              <a:t>https://</a:t>
            </a:r>
            <a:r>
              <a:rPr lang="en-US" sz="1200" dirty="0" err="1"/>
              <a:t>michitobler.github.io</a:t>
            </a:r>
            <a:r>
              <a:rPr lang="en-US" sz="1200" dirty="0"/>
              <a:t>/primer-of-evolution/human-</a:t>
            </a:r>
            <a:r>
              <a:rPr lang="en-US" sz="1200" dirty="0" err="1"/>
              <a:t>evolution.html</a:t>
            </a:r>
            <a:endParaRPr lang="en-US" sz="1200" dirty="0"/>
          </a:p>
        </p:txBody>
      </p:sp>
      <p:sp>
        <p:nvSpPr>
          <p:cNvPr id="6" name="TextBox 5">
            <a:extLst>
              <a:ext uri="{FF2B5EF4-FFF2-40B4-BE49-F238E27FC236}">
                <a16:creationId xmlns:a16="http://schemas.microsoft.com/office/drawing/2014/main" id="{252AA5A8-81B0-8A71-86FB-76F1D266319A}"/>
              </a:ext>
            </a:extLst>
          </p:cNvPr>
          <p:cNvSpPr txBox="1"/>
          <p:nvPr/>
        </p:nvSpPr>
        <p:spPr>
          <a:xfrm>
            <a:off x="1828800" y="251877"/>
            <a:ext cx="9585256" cy="707886"/>
          </a:xfrm>
          <a:prstGeom prst="rect">
            <a:avLst/>
          </a:prstGeom>
          <a:noFill/>
        </p:spPr>
        <p:txBody>
          <a:bodyPr wrap="square" rtlCol="0">
            <a:spAutoFit/>
          </a:bodyPr>
          <a:lstStyle/>
          <a:p>
            <a:r>
              <a:rPr lang="en-US" sz="2000" b="1" dirty="0"/>
              <a:t>Depictions of groups of modern humans on branches of evolutionary trees are not supported genetically and support racism</a:t>
            </a:r>
          </a:p>
        </p:txBody>
      </p:sp>
      <p:sp>
        <p:nvSpPr>
          <p:cNvPr id="10" name="Cross 9">
            <a:extLst>
              <a:ext uri="{FF2B5EF4-FFF2-40B4-BE49-F238E27FC236}">
                <a16:creationId xmlns:a16="http://schemas.microsoft.com/office/drawing/2014/main" id="{A1C48B0E-36EF-92A3-268F-3CA8C031423B}"/>
              </a:ext>
            </a:extLst>
          </p:cNvPr>
          <p:cNvSpPr/>
          <p:nvPr/>
        </p:nvSpPr>
        <p:spPr>
          <a:xfrm rot="2700000">
            <a:off x="4486979" y="1140035"/>
            <a:ext cx="3648348" cy="3648348"/>
          </a:xfrm>
          <a:prstGeom prst="plus">
            <a:avLst>
              <a:gd name="adj" fmla="val 4662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B80FA5F-5131-5B6D-82C4-8B19EEB0334B}"/>
              </a:ext>
            </a:extLst>
          </p:cNvPr>
          <p:cNvSpPr txBox="1"/>
          <p:nvPr/>
        </p:nvSpPr>
        <p:spPr>
          <a:xfrm>
            <a:off x="9497104" y="2343931"/>
            <a:ext cx="2303599" cy="1815882"/>
          </a:xfrm>
          <a:prstGeom prst="rect">
            <a:avLst/>
          </a:prstGeom>
          <a:noFill/>
        </p:spPr>
        <p:txBody>
          <a:bodyPr wrap="square">
            <a:spAutoFit/>
          </a:bodyPr>
          <a:lstStyle/>
          <a:p>
            <a:pPr algn="l"/>
            <a:r>
              <a:rPr lang="en-US" sz="1600" b="1" i="0" dirty="0">
                <a:solidFill>
                  <a:srgbClr val="333333"/>
                </a:solidFill>
                <a:effectLst/>
                <a:latin typeface="Helvetica Neue" panose="02000503000000020004" pitchFamily="2" charset="0"/>
              </a:rPr>
              <a:t>A Primer of Evolution</a:t>
            </a:r>
          </a:p>
          <a:p>
            <a:pPr algn="l"/>
            <a:r>
              <a:rPr lang="en-US" sz="1600" b="1" i="1" dirty="0">
                <a:solidFill>
                  <a:srgbClr val="333333"/>
                </a:solidFill>
                <a:effectLst/>
                <a:latin typeface="Helvetica Neue" panose="02000503000000020004" pitchFamily="2" charset="0"/>
              </a:rPr>
              <a:t>An Introduction to Evolutionary Thought: Theory, Evidence, and Practice</a:t>
            </a:r>
            <a:endParaRPr lang="en-US" sz="1600" b="1" i="0" dirty="0">
              <a:solidFill>
                <a:srgbClr val="333333"/>
              </a:solidFill>
              <a:effectLst/>
              <a:latin typeface="Helvetica Neue" panose="02000503000000020004" pitchFamily="2" charset="0"/>
            </a:endParaRPr>
          </a:p>
          <a:p>
            <a:pPr algn="l"/>
            <a:r>
              <a:rPr lang="en-US" sz="1600" b="0" i="1" dirty="0">
                <a:solidFill>
                  <a:srgbClr val="333333"/>
                </a:solidFill>
                <a:effectLst/>
                <a:latin typeface="Helvetica Neue" panose="02000503000000020004" pitchFamily="2" charset="0"/>
              </a:rPr>
              <a:t>Michi Tobler</a:t>
            </a:r>
            <a:endParaRPr lang="en-US" sz="1600" b="0" i="0" dirty="0">
              <a:solidFill>
                <a:srgbClr val="333333"/>
              </a:solidFill>
              <a:effectLst/>
              <a:latin typeface="Helvetica Neue" panose="02000503000000020004" pitchFamily="2" charset="0"/>
            </a:endParaRPr>
          </a:p>
        </p:txBody>
      </p:sp>
    </p:spTree>
    <p:extLst>
      <p:ext uri="{BB962C8B-B14F-4D97-AF65-F5344CB8AC3E}">
        <p14:creationId xmlns:p14="http://schemas.microsoft.com/office/powerpoint/2010/main" val="1053717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FC0A3D-4354-432E-3F07-F52C057CE8EA}"/>
              </a:ext>
            </a:extLst>
          </p:cNvPr>
          <p:cNvSpPr txBox="1"/>
          <p:nvPr/>
        </p:nvSpPr>
        <p:spPr>
          <a:xfrm>
            <a:off x="1495097" y="1353478"/>
            <a:ext cx="184731" cy="461665"/>
          </a:xfrm>
          <a:prstGeom prst="rect">
            <a:avLst/>
          </a:prstGeom>
          <a:noFill/>
        </p:spPr>
        <p:txBody>
          <a:bodyPr wrap="none" rtlCol="0">
            <a:spAutoFit/>
          </a:bodyPr>
          <a:lstStyle/>
          <a:p>
            <a:endParaRPr lang="en-US" sz="2400" dirty="0"/>
          </a:p>
        </p:txBody>
      </p:sp>
      <p:sp>
        <p:nvSpPr>
          <p:cNvPr id="8" name="TextBox 7">
            <a:extLst>
              <a:ext uri="{FF2B5EF4-FFF2-40B4-BE49-F238E27FC236}">
                <a16:creationId xmlns:a16="http://schemas.microsoft.com/office/drawing/2014/main" id="{C9C04E9C-88B4-A386-5BE9-4109C84F4A2B}"/>
              </a:ext>
            </a:extLst>
          </p:cNvPr>
          <p:cNvSpPr txBox="1"/>
          <p:nvPr/>
        </p:nvSpPr>
        <p:spPr>
          <a:xfrm>
            <a:off x="1997074" y="1187440"/>
            <a:ext cx="8810625" cy="3170099"/>
          </a:xfrm>
          <a:prstGeom prst="rect">
            <a:avLst/>
          </a:prstGeom>
          <a:noFill/>
        </p:spPr>
        <p:txBody>
          <a:bodyPr wrap="square">
            <a:spAutoFit/>
          </a:bodyPr>
          <a:lstStyle/>
          <a:p>
            <a:r>
              <a:rPr lang="en-US" sz="3200" dirty="0"/>
              <a:t>Direct to consumer ancestry testing</a:t>
            </a:r>
          </a:p>
          <a:p>
            <a:pPr marL="742950" lvl="1" indent="-285750">
              <a:buFont typeface="Arial" panose="020B0604020202020204" pitchFamily="34" charset="0"/>
              <a:buChar char="•"/>
            </a:pPr>
            <a:r>
              <a:rPr lang="en-US" sz="2400" dirty="0"/>
              <a:t>results depend on the samples/database used</a:t>
            </a:r>
          </a:p>
          <a:p>
            <a:pPr marL="742950" lvl="1" indent="-285750">
              <a:buFont typeface="Arial" panose="020B0604020202020204" pitchFamily="34" charset="0"/>
              <a:buChar char="•"/>
            </a:pPr>
            <a:r>
              <a:rPr lang="en-US" sz="2400" dirty="0"/>
              <a:t>present results as definitive, not probability</a:t>
            </a:r>
          </a:p>
          <a:p>
            <a:pPr marL="742950" lvl="1" indent="-285750">
              <a:buFont typeface="Arial" panose="020B0604020202020204" pitchFamily="34" charset="0"/>
              <a:buChar char="•"/>
            </a:pPr>
            <a:r>
              <a:rPr lang="en-US" sz="2400" dirty="0"/>
              <a:t>based on comparisons to modern populations, not ancestors</a:t>
            </a:r>
          </a:p>
          <a:p>
            <a:pPr marL="742950" lvl="1" indent="-285750">
              <a:buFont typeface="Arial" panose="020B0604020202020204" pitchFamily="34" charset="0"/>
              <a:buChar char="•"/>
            </a:pPr>
            <a:r>
              <a:rPr lang="en-US" sz="2400" dirty="0"/>
              <a:t>algorithms assign ancestry based on calculated similarly to </a:t>
            </a:r>
            <a:r>
              <a:rPr lang="en-US" sz="2400" b="1" dirty="0"/>
              <a:t>inferred </a:t>
            </a:r>
            <a:r>
              <a:rPr lang="en-US" sz="2400" dirty="0"/>
              <a:t>ancestral population</a:t>
            </a:r>
          </a:p>
          <a:p>
            <a:pPr marL="742950" lvl="1" indent="-285750">
              <a:buFont typeface="Arial" panose="020B0604020202020204" pitchFamily="34" charset="0"/>
              <a:buChar char="•"/>
            </a:pPr>
            <a:r>
              <a:rPr lang="en-US" sz="2400" dirty="0"/>
              <a:t>admixture implies mythological homogenous ancestral populations</a:t>
            </a:r>
          </a:p>
        </p:txBody>
      </p:sp>
    </p:spTree>
    <p:extLst>
      <p:ext uri="{BB962C8B-B14F-4D97-AF65-F5344CB8AC3E}">
        <p14:creationId xmlns:p14="http://schemas.microsoft.com/office/powerpoint/2010/main" val="1389109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670D8C-2432-BF4E-B929-3C379B1A9D66}"/>
              </a:ext>
            </a:extLst>
          </p:cNvPr>
          <p:cNvPicPr>
            <a:picLocks noChangeAspect="1"/>
          </p:cNvPicPr>
          <p:nvPr/>
        </p:nvPicPr>
        <p:blipFill>
          <a:blip r:embed="rId2"/>
          <a:stretch>
            <a:fillRect/>
          </a:stretch>
        </p:blipFill>
        <p:spPr>
          <a:xfrm>
            <a:off x="1899480" y="817827"/>
            <a:ext cx="2914259" cy="4884853"/>
          </a:xfrm>
          <a:prstGeom prst="rect">
            <a:avLst/>
          </a:prstGeom>
        </p:spPr>
      </p:pic>
      <p:sp>
        <p:nvSpPr>
          <p:cNvPr id="5" name="TextBox 4">
            <a:extLst>
              <a:ext uri="{FF2B5EF4-FFF2-40B4-BE49-F238E27FC236}">
                <a16:creationId xmlns:a16="http://schemas.microsoft.com/office/drawing/2014/main" id="{D4685D4A-B236-5F49-B3DC-D811906CBE4A}"/>
              </a:ext>
            </a:extLst>
          </p:cNvPr>
          <p:cNvSpPr txBox="1"/>
          <p:nvPr/>
        </p:nvSpPr>
        <p:spPr>
          <a:xfrm>
            <a:off x="5286703" y="1334813"/>
            <a:ext cx="2914259" cy="369332"/>
          </a:xfrm>
          <a:prstGeom prst="rect">
            <a:avLst/>
          </a:prstGeom>
          <a:noFill/>
        </p:spPr>
        <p:txBody>
          <a:bodyPr wrap="none" rtlCol="0">
            <a:spAutoFit/>
          </a:bodyPr>
          <a:lstStyle/>
          <a:p>
            <a:r>
              <a:rPr lang="en-US" b="1" u="sng" dirty="0"/>
              <a:t>Inferred</a:t>
            </a:r>
            <a:r>
              <a:rPr lang="en-US" dirty="0"/>
              <a:t> ancestral population</a:t>
            </a:r>
          </a:p>
        </p:txBody>
      </p:sp>
      <p:sp>
        <p:nvSpPr>
          <p:cNvPr id="7" name="Rectangle 6">
            <a:extLst>
              <a:ext uri="{FF2B5EF4-FFF2-40B4-BE49-F238E27FC236}">
                <a16:creationId xmlns:a16="http://schemas.microsoft.com/office/drawing/2014/main" id="{1D316DF8-F178-8A48-8FDE-D1836CFB2CA6}"/>
              </a:ext>
            </a:extLst>
          </p:cNvPr>
          <p:cNvSpPr/>
          <p:nvPr/>
        </p:nvSpPr>
        <p:spPr>
          <a:xfrm>
            <a:off x="5286703" y="3703467"/>
            <a:ext cx="6096000" cy="646331"/>
          </a:xfrm>
          <a:prstGeom prst="rect">
            <a:avLst/>
          </a:prstGeom>
        </p:spPr>
        <p:txBody>
          <a:bodyPr>
            <a:spAutoFit/>
          </a:bodyPr>
          <a:lstStyle/>
          <a:p>
            <a:r>
              <a:rPr lang="en-US" dirty="0">
                <a:solidFill>
                  <a:srgbClr val="7030A0"/>
                </a:solidFill>
              </a:rPr>
              <a:t>Ancestry testing: is based on comparing costumer sequences to sequences of </a:t>
            </a:r>
            <a:r>
              <a:rPr lang="en-US" b="1" u="sng" dirty="0">
                <a:solidFill>
                  <a:srgbClr val="7030A0"/>
                </a:solidFill>
              </a:rPr>
              <a:t>modern people </a:t>
            </a:r>
            <a:r>
              <a:rPr lang="en-US" dirty="0">
                <a:solidFill>
                  <a:srgbClr val="7030A0"/>
                </a:solidFill>
              </a:rPr>
              <a:t>from different geographic regions</a:t>
            </a:r>
          </a:p>
        </p:txBody>
      </p:sp>
    </p:spTree>
    <p:extLst>
      <p:ext uri="{BB962C8B-B14F-4D97-AF65-F5344CB8AC3E}">
        <p14:creationId xmlns:p14="http://schemas.microsoft.com/office/powerpoint/2010/main" val="1897114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6BF32D-D4B1-1045-A629-EDC05A5CE7ED}"/>
              </a:ext>
            </a:extLst>
          </p:cNvPr>
          <p:cNvPicPr>
            <a:picLocks noChangeAspect="1"/>
          </p:cNvPicPr>
          <p:nvPr/>
        </p:nvPicPr>
        <p:blipFill>
          <a:blip r:embed="rId2"/>
          <a:stretch>
            <a:fillRect/>
          </a:stretch>
        </p:blipFill>
        <p:spPr>
          <a:xfrm>
            <a:off x="1135235" y="1054100"/>
            <a:ext cx="8788400" cy="5803900"/>
          </a:xfrm>
          <a:prstGeom prst="rect">
            <a:avLst/>
          </a:prstGeom>
        </p:spPr>
      </p:pic>
      <p:sp>
        <p:nvSpPr>
          <p:cNvPr id="5" name="TextBox 4">
            <a:extLst>
              <a:ext uri="{FF2B5EF4-FFF2-40B4-BE49-F238E27FC236}">
                <a16:creationId xmlns:a16="http://schemas.microsoft.com/office/drawing/2014/main" id="{9737FD24-FA04-8741-B025-6E954010842A}"/>
              </a:ext>
            </a:extLst>
          </p:cNvPr>
          <p:cNvSpPr txBox="1"/>
          <p:nvPr/>
        </p:nvSpPr>
        <p:spPr>
          <a:xfrm>
            <a:off x="7055708" y="6443075"/>
            <a:ext cx="4995278" cy="246221"/>
          </a:xfrm>
          <a:prstGeom prst="rect">
            <a:avLst/>
          </a:prstGeom>
          <a:noFill/>
        </p:spPr>
        <p:txBody>
          <a:bodyPr wrap="none" rtlCol="0">
            <a:spAutoFit/>
          </a:bodyPr>
          <a:lstStyle/>
          <a:p>
            <a:r>
              <a:rPr lang="en-US" sz="1000" dirty="0"/>
              <a:t>https://</a:t>
            </a:r>
            <a:r>
              <a:rPr lang="en-US" sz="1000" dirty="0" err="1"/>
              <a:t>stackoverflow.com</a:t>
            </a:r>
            <a:r>
              <a:rPr lang="en-US" sz="1000" dirty="0"/>
              <a:t>/questions/41679888/how-to-group-order-data-in-r-for-a-</a:t>
            </a:r>
            <a:r>
              <a:rPr lang="en-US" sz="1000" dirty="0" err="1"/>
              <a:t>barplot</a:t>
            </a:r>
            <a:endParaRPr lang="en-US" sz="1000" dirty="0"/>
          </a:p>
        </p:txBody>
      </p:sp>
      <p:sp>
        <p:nvSpPr>
          <p:cNvPr id="6" name="TextBox 5">
            <a:extLst>
              <a:ext uri="{FF2B5EF4-FFF2-40B4-BE49-F238E27FC236}">
                <a16:creationId xmlns:a16="http://schemas.microsoft.com/office/drawing/2014/main" id="{D365C2FA-82D2-354A-B1A1-DE481D062F14}"/>
              </a:ext>
            </a:extLst>
          </p:cNvPr>
          <p:cNvSpPr txBox="1"/>
          <p:nvPr/>
        </p:nvSpPr>
        <p:spPr>
          <a:xfrm>
            <a:off x="689920" y="539407"/>
            <a:ext cx="10639166" cy="646331"/>
          </a:xfrm>
          <a:prstGeom prst="rect">
            <a:avLst/>
          </a:prstGeom>
          <a:noFill/>
        </p:spPr>
        <p:txBody>
          <a:bodyPr wrap="square" rtlCol="0">
            <a:spAutoFit/>
          </a:bodyPr>
          <a:lstStyle/>
          <a:p>
            <a:r>
              <a:rPr lang="en-US" dirty="0"/>
              <a:t>Each individual of the sample is represented by a vertical line divided into  colored segments with the length of each segment being proportional to the estimated membership in each of the inferred groups</a:t>
            </a:r>
          </a:p>
        </p:txBody>
      </p:sp>
    </p:spTree>
    <p:extLst>
      <p:ext uri="{BB962C8B-B14F-4D97-AF65-F5344CB8AC3E}">
        <p14:creationId xmlns:p14="http://schemas.microsoft.com/office/powerpoint/2010/main" val="514682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95B13E5C-3AF9-5C46-83FA-4FD86A031D58}"/>
              </a:ext>
            </a:extLst>
          </p:cNvPr>
          <p:cNvSpPr>
            <a:spLocks noGrp="1" noChangeArrowheads="1"/>
          </p:cNvSpPr>
          <p:nvPr>
            <p:ph type="title"/>
          </p:nvPr>
        </p:nvSpPr>
        <p:spPr/>
        <p:txBody>
          <a:bodyPr/>
          <a:lstStyle/>
          <a:p>
            <a:r>
              <a:rPr lang="en-US" altLang="en-US" dirty="0">
                <a:ea typeface="ＭＳ Ｐゴシック" panose="020B0600070205080204" pitchFamily="34" charset="-128"/>
              </a:rPr>
              <a:t>Modern Genetics Allows:</a:t>
            </a:r>
          </a:p>
        </p:txBody>
      </p:sp>
      <p:sp>
        <p:nvSpPr>
          <p:cNvPr id="37891" name="Rectangle 3">
            <a:extLst>
              <a:ext uri="{FF2B5EF4-FFF2-40B4-BE49-F238E27FC236}">
                <a16:creationId xmlns:a16="http://schemas.microsoft.com/office/drawing/2014/main" id="{F390E529-D57D-F240-B13A-2409DB22051A}"/>
              </a:ext>
            </a:extLst>
          </p:cNvPr>
          <p:cNvSpPr>
            <a:spLocks noGrp="1" noChangeArrowheads="1"/>
          </p:cNvSpPr>
          <p:nvPr>
            <p:ph type="body" idx="1"/>
          </p:nvPr>
        </p:nvSpPr>
        <p:spPr>
          <a:xfrm>
            <a:off x="894693" y="1634331"/>
            <a:ext cx="10515600" cy="4351338"/>
          </a:xfrm>
        </p:spPr>
        <p:txBody>
          <a:bodyPr>
            <a:normAutofit fontScale="92500" lnSpcReduction="10000"/>
          </a:bodyPr>
          <a:lstStyle/>
          <a:p>
            <a:r>
              <a:rPr lang="en-US" altLang="en-US" dirty="0">
                <a:ea typeface="ＭＳ Ｐゴシック" panose="020B0600070205080204" pitchFamily="34" charset="-128"/>
              </a:rPr>
              <a:t>The quantification of genetic differences between populations in an objective fashion that can be applied to all species.</a:t>
            </a:r>
          </a:p>
          <a:p>
            <a:r>
              <a:rPr lang="en-US" altLang="en-US" dirty="0">
                <a:ea typeface="ＭＳ Ｐゴシック" panose="020B0600070205080204" pitchFamily="34" charset="-128"/>
              </a:rPr>
              <a:t>The reconstruction of recent evolutionary history by examining the evolutionary history of DNA regions in the genome within a species.</a:t>
            </a:r>
          </a:p>
          <a:p>
            <a:endParaRPr lang="en-US" altLang="en-US" dirty="0">
              <a:solidFill>
                <a:schemeClr val="tx2"/>
              </a:solidFill>
              <a:ea typeface="ＭＳ Ｐゴシック" panose="020B0600070205080204" pitchFamily="34" charset="-128"/>
            </a:endParaRPr>
          </a:p>
          <a:p>
            <a:r>
              <a:rPr lang="en-US" dirty="0"/>
              <a:t>Direct to consumer ancestry testing </a:t>
            </a:r>
          </a:p>
          <a:p>
            <a:pPr marL="457200" lvl="1" indent="0">
              <a:buNone/>
            </a:pPr>
            <a:r>
              <a:rPr lang="en-US" dirty="0"/>
              <a:t>is based on comparing customer sequences to sequences of modern people from different geographic regions.</a:t>
            </a:r>
          </a:p>
          <a:p>
            <a:pPr marL="457200" lvl="1" indent="0">
              <a:buNone/>
            </a:pPr>
            <a:endParaRPr lang="en-US" dirty="0"/>
          </a:p>
          <a:p>
            <a:pPr marL="0" indent="0">
              <a:buNone/>
            </a:pPr>
            <a:r>
              <a:rPr lang="en-US" altLang="en-US" sz="3200" dirty="0">
                <a:solidFill>
                  <a:schemeClr val="tx2"/>
                </a:solidFill>
                <a:ea typeface="ＭＳ Ｐゴシック" panose="020B0600070205080204" pitchFamily="34" charset="-128"/>
              </a:rPr>
              <a:t>Genetic studies looking at human difference focus on the limited parts of the genome that have the most variability. </a:t>
            </a:r>
          </a:p>
          <a:p>
            <a:endParaRPr lang="en-US" altLang="en-US" dirty="0">
              <a:solidFill>
                <a:schemeClr val="tx2"/>
              </a:solidFill>
              <a:ea typeface="ＭＳ Ｐゴシック" panose="020B0600070205080204" pitchFamily="34" charset="-128"/>
            </a:endParaRPr>
          </a:p>
          <a:p>
            <a:endParaRPr lang="en-US" altLang="en-US" dirty="0">
              <a:solidFill>
                <a:schemeClr val="tx2"/>
              </a:solidFill>
              <a:ea typeface="ＭＳ Ｐゴシック" panose="020B0600070205080204" pitchFamily="34" charset="-128"/>
            </a:endParaRPr>
          </a:p>
        </p:txBody>
      </p:sp>
      <p:sp>
        <p:nvSpPr>
          <p:cNvPr id="4" name="TextBox 3">
            <a:extLst>
              <a:ext uri="{FF2B5EF4-FFF2-40B4-BE49-F238E27FC236}">
                <a16:creationId xmlns:a16="http://schemas.microsoft.com/office/drawing/2014/main" id="{514FDDF4-8D65-A74A-853B-645EBB1824AE}"/>
              </a:ext>
            </a:extLst>
          </p:cNvPr>
          <p:cNvSpPr txBox="1"/>
          <p:nvPr/>
        </p:nvSpPr>
        <p:spPr>
          <a:xfrm>
            <a:off x="9099468" y="3121223"/>
            <a:ext cx="2310825" cy="307777"/>
          </a:xfrm>
          <a:prstGeom prst="rect">
            <a:avLst/>
          </a:prstGeom>
          <a:noFill/>
        </p:spPr>
        <p:txBody>
          <a:bodyPr wrap="none" rtlCol="0">
            <a:spAutoFit/>
          </a:bodyPr>
          <a:lstStyle/>
          <a:p>
            <a:r>
              <a:rPr lang="en-US" sz="1400" dirty="0"/>
              <a:t>Alan Templeton BIO220 2021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wipe(left)">
                                      <p:cBhvr>
                                        <p:cTn id="7" dur="500"/>
                                        <p:tgtEl>
                                          <p:spTgt spid="378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wipe(left)">
                                      <p:cBhvr>
                                        <p:cTn id="12" dur="500"/>
                                        <p:tgtEl>
                                          <p:spTgt spid="378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891">
                                            <p:txEl>
                                              <p:pRg st="3" end="3"/>
                                            </p:txEl>
                                          </p:spTgt>
                                        </p:tgtEl>
                                        <p:attrNameLst>
                                          <p:attrName>style.visibility</p:attrName>
                                        </p:attrNameLst>
                                      </p:cBhvr>
                                      <p:to>
                                        <p:strVal val="visible"/>
                                      </p:to>
                                    </p:set>
                                    <p:animEffect transition="in" filter="wipe(left)">
                                      <p:cBhvr>
                                        <p:cTn id="17" dur="500"/>
                                        <p:tgtEl>
                                          <p:spTgt spid="37891">
                                            <p:txEl>
                                              <p:pRg st="3" end="3"/>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7891">
                                            <p:txEl>
                                              <p:pRg st="4" end="4"/>
                                            </p:txEl>
                                          </p:spTgt>
                                        </p:tgtEl>
                                        <p:attrNameLst>
                                          <p:attrName>style.visibility</p:attrName>
                                        </p:attrNameLst>
                                      </p:cBhvr>
                                      <p:to>
                                        <p:strVal val="visible"/>
                                      </p:to>
                                    </p:set>
                                    <p:animEffect transition="in" filter="wipe(left)">
                                      <p:cBhvr>
                                        <p:cTn id="20" dur="500"/>
                                        <p:tgtEl>
                                          <p:spTgt spid="37891">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7891">
                                            <p:txEl>
                                              <p:pRg st="6" end="6"/>
                                            </p:txEl>
                                          </p:spTgt>
                                        </p:tgtEl>
                                        <p:attrNameLst>
                                          <p:attrName>style.visibility</p:attrName>
                                        </p:attrNameLst>
                                      </p:cBhvr>
                                      <p:to>
                                        <p:strVal val="visible"/>
                                      </p:to>
                                    </p:set>
                                    <p:animEffect transition="in" filter="wipe(left)">
                                      <p:cBhvr>
                                        <p:cTn id="25" dur="500"/>
                                        <p:tgtEl>
                                          <p:spTgt spid="378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908DCB-BD81-3048-9331-BFA6A24D7AAD}"/>
              </a:ext>
            </a:extLst>
          </p:cNvPr>
          <p:cNvPicPr>
            <a:picLocks noChangeAspect="1"/>
          </p:cNvPicPr>
          <p:nvPr/>
        </p:nvPicPr>
        <p:blipFill>
          <a:blip r:embed="rId2"/>
          <a:stretch>
            <a:fillRect/>
          </a:stretch>
        </p:blipFill>
        <p:spPr>
          <a:xfrm>
            <a:off x="1244971" y="0"/>
            <a:ext cx="9982200" cy="6157498"/>
          </a:xfrm>
          <a:prstGeom prst="rect">
            <a:avLst/>
          </a:prstGeom>
        </p:spPr>
      </p:pic>
      <p:sp>
        <p:nvSpPr>
          <p:cNvPr id="4" name="TextBox 3">
            <a:extLst>
              <a:ext uri="{FF2B5EF4-FFF2-40B4-BE49-F238E27FC236}">
                <a16:creationId xmlns:a16="http://schemas.microsoft.com/office/drawing/2014/main" id="{65AF784B-DF1F-1C47-A64C-C85351F5F8B1}"/>
              </a:ext>
            </a:extLst>
          </p:cNvPr>
          <p:cNvSpPr txBox="1"/>
          <p:nvPr/>
        </p:nvSpPr>
        <p:spPr>
          <a:xfrm>
            <a:off x="185352" y="3608173"/>
            <a:ext cx="1705660" cy="369332"/>
          </a:xfrm>
          <a:prstGeom prst="rect">
            <a:avLst/>
          </a:prstGeom>
          <a:noFill/>
        </p:spPr>
        <p:txBody>
          <a:bodyPr wrap="none" rtlCol="0">
            <a:spAutoFit/>
          </a:bodyPr>
          <a:lstStyle/>
          <a:p>
            <a:r>
              <a:rPr lang="en-US" dirty="0">
                <a:solidFill>
                  <a:srgbClr val="7030A0"/>
                </a:solidFill>
              </a:rPr>
              <a:t>MYTHOLOGICAL</a:t>
            </a:r>
          </a:p>
        </p:txBody>
      </p:sp>
      <p:sp>
        <p:nvSpPr>
          <p:cNvPr id="5" name="Rectangle 4">
            <a:extLst>
              <a:ext uri="{FF2B5EF4-FFF2-40B4-BE49-F238E27FC236}">
                <a16:creationId xmlns:a16="http://schemas.microsoft.com/office/drawing/2014/main" id="{2FA92953-1FE0-1644-989C-071E30343C6E}"/>
              </a:ext>
            </a:extLst>
          </p:cNvPr>
          <p:cNvSpPr/>
          <p:nvPr/>
        </p:nvSpPr>
        <p:spPr>
          <a:xfrm>
            <a:off x="6096000" y="5843283"/>
            <a:ext cx="6096000" cy="738664"/>
          </a:xfrm>
          <a:prstGeom prst="rect">
            <a:avLst/>
          </a:prstGeom>
        </p:spPr>
        <p:txBody>
          <a:bodyPr>
            <a:spAutoFit/>
          </a:bodyPr>
          <a:lstStyle/>
          <a:p>
            <a:br>
              <a:rPr lang="en-US" dirty="0">
                <a:solidFill>
                  <a:srgbClr val="0563C1"/>
                </a:solidFill>
                <a:latin typeface="system-ui"/>
                <a:hlinkClick r:id="rId3">
                  <a:extLst>
                    <a:ext uri="{A12FA001-AC4F-418D-AE19-62706E023703}">
                      <ahyp:hlinkClr xmlns:ahyp="http://schemas.microsoft.com/office/drawing/2018/hyperlinkcolor" val="tx"/>
                    </a:ext>
                  </a:extLst>
                </a:hlinkClick>
              </a:rPr>
            </a:br>
            <a:r>
              <a:rPr lang="en-US" sz="1200" dirty="0">
                <a:solidFill>
                  <a:srgbClr val="0563C1"/>
                </a:solidFill>
                <a:latin typeface="system-ui"/>
                <a:hlinkClick r:id="rId3">
                  <a:extLst>
                    <a:ext uri="{A12FA001-AC4F-418D-AE19-62706E023703}">
                      <ahyp:hlinkClr xmlns:ahyp="http://schemas.microsoft.com/office/drawing/2018/hyperlinkcolor" val="tx"/>
                    </a:ext>
                  </a:extLst>
                </a:hlinkClick>
              </a:rPr>
              <a:t>Non-Darwinian estimation: my </a:t>
            </a:r>
            <a:r>
              <a:rPr lang="en-US" sz="1200" b="1" dirty="0">
                <a:solidFill>
                  <a:srgbClr val="0563C1"/>
                </a:solidFill>
                <a:latin typeface="system-ui"/>
                <a:hlinkClick r:id="rId3">
                  <a:extLst>
                    <a:ext uri="{A12FA001-AC4F-418D-AE19-62706E023703}">
                      <ahyp:hlinkClr xmlns:ahyp="http://schemas.microsoft.com/office/drawing/2018/hyperlinkcolor" val="tx"/>
                    </a:ext>
                  </a:extLst>
                </a:hlinkClick>
              </a:rPr>
              <a:t>ancestors</a:t>
            </a:r>
            <a:r>
              <a:rPr lang="en-US" sz="1200" dirty="0">
                <a:solidFill>
                  <a:srgbClr val="0563C1"/>
                </a:solidFill>
                <a:latin typeface="system-ui"/>
                <a:hlinkClick r:id="rId3">
                  <a:extLst>
                    <a:ext uri="{A12FA001-AC4F-418D-AE19-62706E023703}">
                      <ahyp:hlinkClr xmlns:ahyp="http://schemas.microsoft.com/office/drawing/2018/hyperlinkcolor" val="tx"/>
                    </a:ext>
                  </a:extLst>
                </a:hlinkClick>
              </a:rPr>
              <a:t>, my genes' </a:t>
            </a:r>
            <a:r>
              <a:rPr lang="en-US" sz="1200" b="1" dirty="0" err="1">
                <a:solidFill>
                  <a:srgbClr val="0563C1"/>
                </a:solidFill>
                <a:latin typeface="system-ui"/>
                <a:hlinkClick r:id="rId3">
                  <a:extLst>
                    <a:ext uri="{A12FA001-AC4F-418D-AE19-62706E023703}">
                      <ahyp:hlinkClr xmlns:ahyp="http://schemas.microsoft.com/office/drawing/2018/hyperlinkcolor" val="tx"/>
                    </a:ext>
                  </a:extLst>
                </a:hlinkClick>
              </a:rPr>
              <a:t>ancestors</a:t>
            </a:r>
            <a:r>
              <a:rPr lang="en-US" sz="1200" dirty="0" err="1">
                <a:latin typeface="system-ui"/>
                <a:hlinkClick r:id="rId3">
                  <a:extLst>
                    <a:ext uri="{A12FA001-AC4F-418D-AE19-62706E023703}">
                      <ahyp:hlinkClr xmlns:ahyp="http://schemas.microsoft.com/office/drawing/2018/hyperlinkcolor" val="tx"/>
                    </a:ext>
                  </a:extLst>
                </a:hlinkClick>
              </a:rPr>
              <a:t>.</a:t>
            </a:r>
            <a:r>
              <a:rPr lang="en-US" sz="1200" dirty="0" err="1">
                <a:latin typeface="system-ui"/>
              </a:rPr>
              <a:t>Weiss</a:t>
            </a:r>
            <a:r>
              <a:rPr lang="en-US" sz="1200" dirty="0">
                <a:latin typeface="system-ui"/>
              </a:rPr>
              <a:t> KM, Long </a:t>
            </a:r>
            <a:r>
              <a:rPr lang="en-US" sz="1200" dirty="0" err="1">
                <a:latin typeface="system-ui"/>
              </a:rPr>
              <a:t>JC.Genome</a:t>
            </a:r>
            <a:r>
              <a:rPr lang="en-US" sz="1200" dirty="0">
                <a:latin typeface="system-ui"/>
              </a:rPr>
              <a:t> Res. 2009 May;19(5):703-10. </a:t>
            </a:r>
            <a:r>
              <a:rPr lang="en-US" sz="1200" dirty="0" err="1">
                <a:latin typeface="system-ui"/>
              </a:rPr>
              <a:t>doi</a:t>
            </a:r>
            <a:r>
              <a:rPr lang="en-US" sz="1200" dirty="0">
                <a:latin typeface="system-ui"/>
              </a:rPr>
              <a:t>: 10.1101/gr.076539.108</a:t>
            </a:r>
            <a:endParaRPr lang="en-US" sz="1200" b="0" i="0" dirty="0">
              <a:effectLst/>
              <a:latin typeface="system-ui"/>
            </a:endParaRPr>
          </a:p>
        </p:txBody>
      </p:sp>
      <p:sp>
        <p:nvSpPr>
          <p:cNvPr id="6" name="Left Arrow 5">
            <a:extLst>
              <a:ext uri="{FF2B5EF4-FFF2-40B4-BE49-F238E27FC236}">
                <a16:creationId xmlns:a16="http://schemas.microsoft.com/office/drawing/2014/main" id="{FBCE13ED-52C4-DA4B-867A-83B42A2377E3}"/>
              </a:ext>
            </a:extLst>
          </p:cNvPr>
          <p:cNvSpPr/>
          <p:nvPr/>
        </p:nvSpPr>
        <p:spPr>
          <a:xfrm>
            <a:off x="10947029" y="4993289"/>
            <a:ext cx="1114096" cy="31531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4427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Picture 3" descr="RaceStructure2002">
            <a:extLst>
              <a:ext uri="{FF2B5EF4-FFF2-40B4-BE49-F238E27FC236}">
                <a16:creationId xmlns:a16="http://schemas.microsoft.com/office/drawing/2014/main" id="{0CCC9584-EB94-7649-9F86-3F375AE8FD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2133600" y="1566863"/>
            <a:ext cx="8990548" cy="1623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2" name="Text Box 4">
            <a:extLst>
              <a:ext uri="{FF2B5EF4-FFF2-40B4-BE49-F238E27FC236}">
                <a16:creationId xmlns:a16="http://schemas.microsoft.com/office/drawing/2014/main" id="{5490C780-03C4-5349-B530-032D88509223}"/>
              </a:ext>
            </a:extLst>
          </p:cNvPr>
          <p:cNvSpPr txBox="1">
            <a:spLocks noChangeArrowheads="1"/>
          </p:cNvSpPr>
          <p:nvPr/>
        </p:nvSpPr>
        <p:spPr bwMode="auto">
          <a:xfrm>
            <a:off x="848709" y="1564482"/>
            <a:ext cx="1104900" cy="1292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1200" dirty="0">
              <a:solidFill>
                <a:schemeClr val="tx2"/>
              </a:solidFill>
              <a:latin typeface="Helvetica" pitchFamily="2" charset="0"/>
            </a:endParaRPr>
          </a:p>
          <a:p>
            <a:pPr>
              <a:spcBef>
                <a:spcPct val="0"/>
              </a:spcBef>
              <a:buFontTx/>
              <a:buNone/>
            </a:pPr>
            <a:r>
              <a:rPr lang="en-US" altLang="en-US" sz="1200" dirty="0">
                <a:solidFill>
                  <a:schemeClr val="tx2"/>
                </a:solidFill>
                <a:latin typeface="Helvetica" pitchFamily="2" charset="0"/>
              </a:rPr>
              <a:t>Rosenberg et al. Science 298:2381-2385, 2002</a:t>
            </a:r>
            <a:endParaRPr lang="en-US" altLang="en-US" sz="1200" dirty="0">
              <a:solidFill>
                <a:srgbClr val="000000"/>
              </a:solidFill>
              <a:latin typeface="Times" pitchFamily="2" charset="0"/>
            </a:endParaRPr>
          </a:p>
          <a:p>
            <a:pPr>
              <a:spcBef>
                <a:spcPct val="50000"/>
              </a:spcBef>
              <a:buFontTx/>
              <a:buNone/>
            </a:pPr>
            <a:endParaRPr lang="en-US" altLang="en-US" sz="1200" dirty="0">
              <a:latin typeface="Times" pitchFamily="2" charset="0"/>
            </a:endParaRPr>
          </a:p>
        </p:txBody>
      </p:sp>
      <p:sp>
        <p:nvSpPr>
          <p:cNvPr id="61443" name="Text Box 8">
            <a:extLst>
              <a:ext uri="{FF2B5EF4-FFF2-40B4-BE49-F238E27FC236}">
                <a16:creationId xmlns:a16="http://schemas.microsoft.com/office/drawing/2014/main" id="{24E8E40C-FD78-C44B-A30E-20F547E0AAC8}"/>
              </a:ext>
            </a:extLst>
          </p:cNvPr>
          <p:cNvSpPr txBox="1">
            <a:spLocks noChangeArrowheads="1"/>
          </p:cNvSpPr>
          <p:nvPr/>
        </p:nvSpPr>
        <p:spPr bwMode="auto">
          <a:xfrm>
            <a:off x="2555876" y="1085850"/>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2400">
                <a:latin typeface="Times" pitchFamily="2" charset="0"/>
              </a:rPr>
              <a:t>Africa</a:t>
            </a:r>
          </a:p>
        </p:txBody>
      </p:sp>
      <p:sp>
        <p:nvSpPr>
          <p:cNvPr id="61444" name="Text Box 9">
            <a:extLst>
              <a:ext uri="{FF2B5EF4-FFF2-40B4-BE49-F238E27FC236}">
                <a16:creationId xmlns:a16="http://schemas.microsoft.com/office/drawing/2014/main" id="{E0A0AD00-BC84-0E44-95E9-EE39E945DF83}"/>
              </a:ext>
            </a:extLst>
          </p:cNvPr>
          <p:cNvSpPr txBox="1">
            <a:spLocks noChangeArrowheads="1"/>
          </p:cNvSpPr>
          <p:nvPr/>
        </p:nvSpPr>
        <p:spPr bwMode="auto">
          <a:xfrm>
            <a:off x="3956050" y="1085850"/>
            <a:ext cx="325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50000"/>
              </a:spcBef>
              <a:buFontTx/>
              <a:buNone/>
            </a:pPr>
            <a:r>
              <a:rPr lang="en-US" altLang="en-US" sz="2400">
                <a:latin typeface="Times" pitchFamily="2" charset="0"/>
              </a:rPr>
              <a:t>Europe &amp; Middle East</a:t>
            </a:r>
          </a:p>
        </p:txBody>
      </p:sp>
      <p:sp>
        <p:nvSpPr>
          <p:cNvPr id="61445" name="Text Box 10">
            <a:extLst>
              <a:ext uri="{FF2B5EF4-FFF2-40B4-BE49-F238E27FC236}">
                <a16:creationId xmlns:a16="http://schemas.microsoft.com/office/drawing/2014/main" id="{0CEA86CC-4FCB-8F4C-93A2-C68508A6C028}"/>
              </a:ext>
            </a:extLst>
          </p:cNvPr>
          <p:cNvSpPr txBox="1">
            <a:spLocks noChangeArrowheads="1"/>
          </p:cNvSpPr>
          <p:nvPr/>
        </p:nvSpPr>
        <p:spPr bwMode="auto">
          <a:xfrm>
            <a:off x="8232775" y="1079500"/>
            <a:ext cx="742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2400">
                <a:latin typeface="Times" pitchFamily="2" charset="0"/>
              </a:rPr>
              <a:t>Asia</a:t>
            </a:r>
          </a:p>
        </p:txBody>
      </p:sp>
      <p:sp>
        <p:nvSpPr>
          <p:cNvPr id="61446" name="Text Box 11">
            <a:extLst>
              <a:ext uri="{FF2B5EF4-FFF2-40B4-BE49-F238E27FC236}">
                <a16:creationId xmlns:a16="http://schemas.microsoft.com/office/drawing/2014/main" id="{EB4CD93B-BFBE-354B-B71C-599C2A707889}"/>
              </a:ext>
            </a:extLst>
          </p:cNvPr>
          <p:cNvSpPr txBox="1">
            <a:spLocks noChangeArrowheads="1"/>
          </p:cNvSpPr>
          <p:nvPr/>
        </p:nvSpPr>
        <p:spPr bwMode="auto">
          <a:xfrm>
            <a:off x="9248775" y="1155701"/>
            <a:ext cx="68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1400">
                <a:latin typeface="Times" pitchFamily="2" charset="0"/>
              </a:rPr>
              <a:t>Pacific</a:t>
            </a:r>
          </a:p>
        </p:txBody>
      </p:sp>
      <p:sp>
        <p:nvSpPr>
          <p:cNvPr id="61447" name="Text Box 12">
            <a:extLst>
              <a:ext uri="{FF2B5EF4-FFF2-40B4-BE49-F238E27FC236}">
                <a16:creationId xmlns:a16="http://schemas.microsoft.com/office/drawing/2014/main" id="{2B72CAE1-DB67-7A46-A3B2-9ADD88D170EF}"/>
              </a:ext>
            </a:extLst>
          </p:cNvPr>
          <p:cNvSpPr txBox="1">
            <a:spLocks noChangeArrowheads="1"/>
          </p:cNvSpPr>
          <p:nvPr/>
        </p:nvSpPr>
        <p:spPr bwMode="auto">
          <a:xfrm>
            <a:off x="9871076" y="1155700"/>
            <a:ext cx="7969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1400">
                <a:latin typeface="Times" pitchFamily="2" charset="0"/>
              </a:rPr>
              <a:t>America</a:t>
            </a:r>
          </a:p>
        </p:txBody>
      </p:sp>
      <p:sp>
        <p:nvSpPr>
          <p:cNvPr id="61449" name="Rectangle 13">
            <a:extLst>
              <a:ext uri="{FF2B5EF4-FFF2-40B4-BE49-F238E27FC236}">
                <a16:creationId xmlns:a16="http://schemas.microsoft.com/office/drawing/2014/main" id="{9C69CE30-1B72-C941-85C1-09AAD6D47257}"/>
              </a:ext>
            </a:extLst>
          </p:cNvPr>
          <p:cNvSpPr>
            <a:spLocks noChangeArrowheads="1"/>
          </p:cNvSpPr>
          <p:nvPr/>
        </p:nvSpPr>
        <p:spPr bwMode="auto">
          <a:xfrm>
            <a:off x="4876801" y="5359400"/>
            <a:ext cx="474663" cy="668338"/>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2400">
              <a:latin typeface="Times" pitchFamily="2" charset="0"/>
            </a:endParaRPr>
          </a:p>
        </p:txBody>
      </p:sp>
      <p:sp>
        <p:nvSpPr>
          <p:cNvPr id="61450" name="TextBox 3">
            <a:extLst>
              <a:ext uri="{FF2B5EF4-FFF2-40B4-BE49-F238E27FC236}">
                <a16:creationId xmlns:a16="http://schemas.microsoft.com/office/drawing/2014/main" id="{B2ACF861-CFB6-C84B-AB21-A54BADAA0A29}"/>
              </a:ext>
            </a:extLst>
          </p:cNvPr>
          <p:cNvSpPr txBox="1">
            <a:spLocks noChangeArrowheads="1"/>
          </p:cNvSpPr>
          <p:nvPr/>
        </p:nvSpPr>
        <p:spPr bwMode="auto">
          <a:xfrm>
            <a:off x="2704664" y="3776050"/>
            <a:ext cx="786288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dirty="0">
                <a:ea typeface="Osaka" pitchFamily="2" charset="-128"/>
              </a:rPr>
              <a:t>A genetic classification of individuals based solely by molecular genotypes using the program STRUCTURE. Individuals were genetically clustered into 5 ancestral populations that also corresponded to 5 geographic regions (K=5).</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0A66AA34-90C9-7240-81DC-447B285C5C96}"/>
              </a:ext>
            </a:extLst>
          </p:cNvPr>
          <p:cNvSpPr>
            <a:spLocks noChangeArrowheads="1"/>
          </p:cNvSpPr>
          <p:nvPr/>
        </p:nvSpPr>
        <p:spPr bwMode="auto">
          <a:xfrm>
            <a:off x="1693862" y="11114"/>
            <a:ext cx="9340721"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lgn="ctr">
              <a:spcBef>
                <a:spcPct val="0"/>
              </a:spcBef>
              <a:buFontTx/>
              <a:buNone/>
            </a:pPr>
            <a:r>
              <a:rPr lang="en-US" altLang="en-US" sz="2800" dirty="0">
                <a:latin typeface="Helvetica" pitchFamily="2" charset="0"/>
              </a:rPr>
              <a:t>What happens to the clusters as you increase the </a:t>
            </a:r>
            <a:r>
              <a:rPr lang="en-US" altLang="en-US" sz="2800">
                <a:latin typeface="Helvetica" pitchFamily="2" charset="0"/>
              </a:rPr>
              <a:t>geographical resolution?</a:t>
            </a:r>
            <a:endParaRPr lang="en-US" altLang="en-US" sz="2800" dirty="0">
              <a:latin typeface="Helvetica" pitchFamily="2" charset="0"/>
            </a:endParaRPr>
          </a:p>
        </p:txBody>
      </p:sp>
      <p:pic>
        <p:nvPicPr>
          <p:cNvPr id="64514" name="Picture 3" descr="RaceStructure2002">
            <a:extLst>
              <a:ext uri="{FF2B5EF4-FFF2-40B4-BE49-F238E27FC236}">
                <a16:creationId xmlns:a16="http://schemas.microsoft.com/office/drawing/2014/main" id="{66100101-503D-FB40-A86A-82ACF6D330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2305051" y="1727358"/>
            <a:ext cx="8362950"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4">
            <a:extLst>
              <a:ext uri="{FF2B5EF4-FFF2-40B4-BE49-F238E27FC236}">
                <a16:creationId xmlns:a16="http://schemas.microsoft.com/office/drawing/2014/main" id="{C7B42653-1207-4D49-AD20-740AD3298761}"/>
              </a:ext>
            </a:extLst>
          </p:cNvPr>
          <p:cNvSpPr txBox="1">
            <a:spLocks noChangeArrowheads="1"/>
          </p:cNvSpPr>
          <p:nvPr/>
        </p:nvSpPr>
        <p:spPr bwMode="auto">
          <a:xfrm>
            <a:off x="10794124" y="1646239"/>
            <a:ext cx="1104900" cy="1292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1200" dirty="0">
              <a:solidFill>
                <a:schemeClr val="tx2"/>
              </a:solidFill>
              <a:latin typeface="Helvetica" pitchFamily="2" charset="0"/>
            </a:endParaRPr>
          </a:p>
          <a:p>
            <a:pPr>
              <a:spcBef>
                <a:spcPct val="0"/>
              </a:spcBef>
              <a:buFontTx/>
              <a:buNone/>
            </a:pPr>
            <a:r>
              <a:rPr lang="en-US" altLang="en-US" sz="1200" dirty="0">
                <a:solidFill>
                  <a:schemeClr val="tx2"/>
                </a:solidFill>
                <a:latin typeface="Helvetica" pitchFamily="2" charset="0"/>
              </a:rPr>
              <a:t>Rosenberg et al. Science 298:2381-2385, 2002</a:t>
            </a:r>
            <a:endParaRPr lang="en-US" altLang="en-US" sz="1200" dirty="0">
              <a:solidFill>
                <a:srgbClr val="000000"/>
              </a:solidFill>
              <a:latin typeface="Times" pitchFamily="2" charset="0"/>
            </a:endParaRPr>
          </a:p>
          <a:p>
            <a:pPr>
              <a:spcBef>
                <a:spcPct val="50000"/>
              </a:spcBef>
              <a:buFontTx/>
              <a:buNone/>
            </a:pPr>
            <a:endParaRPr lang="en-US" altLang="en-US" sz="1200" dirty="0">
              <a:latin typeface="Times" pitchFamily="2" charset="0"/>
            </a:endParaRPr>
          </a:p>
        </p:txBody>
      </p:sp>
      <p:sp>
        <p:nvSpPr>
          <p:cNvPr id="64516" name="Text Box 8">
            <a:extLst>
              <a:ext uri="{FF2B5EF4-FFF2-40B4-BE49-F238E27FC236}">
                <a16:creationId xmlns:a16="http://schemas.microsoft.com/office/drawing/2014/main" id="{2F66073B-5851-9F40-BDA1-FD81C5542EF8}"/>
              </a:ext>
            </a:extLst>
          </p:cNvPr>
          <p:cNvSpPr txBox="1">
            <a:spLocks noChangeArrowheads="1"/>
          </p:cNvSpPr>
          <p:nvPr/>
        </p:nvSpPr>
        <p:spPr bwMode="auto">
          <a:xfrm>
            <a:off x="2547000" y="1225630"/>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2400" dirty="0">
                <a:latin typeface="Times" pitchFamily="2" charset="0"/>
              </a:rPr>
              <a:t>Africa</a:t>
            </a:r>
          </a:p>
        </p:txBody>
      </p:sp>
      <p:sp>
        <p:nvSpPr>
          <p:cNvPr id="64517" name="Text Box 9">
            <a:extLst>
              <a:ext uri="{FF2B5EF4-FFF2-40B4-BE49-F238E27FC236}">
                <a16:creationId xmlns:a16="http://schemas.microsoft.com/office/drawing/2014/main" id="{C4A3C987-5EEF-5D4C-9C6D-52D74DA1AF48}"/>
              </a:ext>
            </a:extLst>
          </p:cNvPr>
          <p:cNvSpPr txBox="1">
            <a:spLocks noChangeArrowheads="1"/>
          </p:cNvSpPr>
          <p:nvPr/>
        </p:nvSpPr>
        <p:spPr bwMode="auto">
          <a:xfrm>
            <a:off x="3943123" y="1189039"/>
            <a:ext cx="325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50000"/>
              </a:spcBef>
              <a:buFontTx/>
              <a:buNone/>
            </a:pPr>
            <a:r>
              <a:rPr lang="en-US" altLang="en-US" sz="2400" dirty="0">
                <a:latin typeface="Times" pitchFamily="2" charset="0"/>
              </a:rPr>
              <a:t>Europe &amp; Middle East</a:t>
            </a:r>
          </a:p>
        </p:txBody>
      </p:sp>
      <p:sp>
        <p:nvSpPr>
          <p:cNvPr id="64518" name="Text Box 10">
            <a:extLst>
              <a:ext uri="{FF2B5EF4-FFF2-40B4-BE49-F238E27FC236}">
                <a16:creationId xmlns:a16="http://schemas.microsoft.com/office/drawing/2014/main" id="{BBB91C64-1E34-6044-AA37-F930B43AB416}"/>
              </a:ext>
            </a:extLst>
          </p:cNvPr>
          <p:cNvSpPr txBox="1">
            <a:spLocks noChangeArrowheads="1"/>
          </p:cNvSpPr>
          <p:nvPr/>
        </p:nvSpPr>
        <p:spPr bwMode="auto">
          <a:xfrm>
            <a:off x="8194675" y="1247894"/>
            <a:ext cx="742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2400" dirty="0">
                <a:latin typeface="Times" pitchFamily="2" charset="0"/>
              </a:rPr>
              <a:t>Asia</a:t>
            </a:r>
          </a:p>
        </p:txBody>
      </p:sp>
      <p:sp>
        <p:nvSpPr>
          <p:cNvPr id="64519" name="Text Box 11">
            <a:extLst>
              <a:ext uri="{FF2B5EF4-FFF2-40B4-BE49-F238E27FC236}">
                <a16:creationId xmlns:a16="http://schemas.microsoft.com/office/drawing/2014/main" id="{6C6C3290-3482-794A-9106-4B548BD8E718}"/>
              </a:ext>
            </a:extLst>
          </p:cNvPr>
          <p:cNvSpPr txBox="1">
            <a:spLocks noChangeArrowheads="1"/>
          </p:cNvSpPr>
          <p:nvPr/>
        </p:nvSpPr>
        <p:spPr bwMode="auto">
          <a:xfrm>
            <a:off x="9239975" y="1308100"/>
            <a:ext cx="68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1400" dirty="0">
                <a:latin typeface="Times" pitchFamily="2" charset="0"/>
              </a:rPr>
              <a:t>Pacific</a:t>
            </a:r>
          </a:p>
        </p:txBody>
      </p:sp>
      <p:sp>
        <p:nvSpPr>
          <p:cNvPr id="64520" name="Text Box 12">
            <a:extLst>
              <a:ext uri="{FF2B5EF4-FFF2-40B4-BE49-F238E27FC236}">
                <a16:creationId xmlns:a16="http://schemas.microsoft.com/office/drawing/2014/main" id="{E8FA4C4F-D1A4-424C-86B7-A0BF6326061E}"/>
              </a:ext>
            </a:extLst>
          </p:cNvPr>
          <p:cNvSpPr txBox="1">
            <a:spLocks noChangeArrowheads="1"/>
          </p:cNvSpPr>
          <p:nvPr/>
        </p:nvSpPr>
        <p:spPr bwMode="auto">
          <a:xfrm>
            <a:off x="9914108" y="1295479"/>
            <a:ext cx="7969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1400" dirty="0">
                <a:latin typeface="Times" pitchFamily="2" charset="0"/>
              </a:rPr>
              <a:t>America</a:t>
            </a:r>
          </a:p>
        </p:txBody>
      </p:sp>
      <p:sp>
        <p:nvSpPr>
          <p:cNvPr id="64521" name="Rectangle 11">
            <a:extLst>
              <a:ext uri="{FF2B5EF4-FFF2-40B4-BE49-F238E27FC236}">
                <a16:creationId xmlns:a16="http://schemas.microsoft.com/office/drawing/2014/main" id="{A8431823-D749-8145-AAE3-64BBCBC3E7BD}"/>
              </a:ext>
            </a:extLst>
          </p:cNvPr>
          <p:cNvSpPr>
            <a:spLocks noChangeArrowheads="1"/>
          </p:cNvSpPr>
          <p:nvPr/>
        </p:nvSpPr>
        <p:spPr bwMode="auto">
          <a:xfrm>
            <a:off x="2100264" y="2522539"/>
            <a:ext cx="473075" cy="668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2400">
              <a:latin typeface="Times" pitchFamily="2" charset="0"/>
            </a:endParaRPr>
          </a:p>
        </p:txBody>
      </p:sp>
      <p:sp>
        <p:nvSpPr>
          <p:cNvPr id="64522" name="Rectangle 13">
            <a:extLst>
              <a:ext uri="{FF2B5EF4-FFF2-40B4-BE49-F238E27FC236}">
                <a16:creationId xmlns:a16="http://schemas.microsoft.com/office/drawing/2014/main" id="{2062493A-EC9C-014F-853F-AD7010B0DB1E}"/>
              </a:ext>
            </a:extLst>
          </p:cNvPr>
          <p:cNvSpPr>
            <a:spLocks noChangeArrowheads="1"/>
          </p:cNvSpPr>
          <p:nvPr/>
        </p:nvSpPr>
        <p:spPr bwMode="auto">
          <a:xfrm>
            <a:off x="4876801" y="5359400"/>
            <a:ext cx="474663" cy="668338"/>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2400">
              <a:latin typeface="Times" pitchFamily="2" charset="0"/>
            </a:endParaRPr>
          </a:p>
        </p:txBody>
      </p:sp>
      <p:grpSp>
        <p:nvGrpSpPr>
          <p:cNvPr id="2" name="Group 1">
            <a:extLst>
              <a:ext uri="{FF2B5EF4-FFF2-40B4-BE49-F238E27FC236}">
                <a16:creationId xmlns:a16="http://schemas.microsoft.com/office/drawing/2014/main" id="{A477E961-5E23-9C4A-9559-D56110F0B224}"/>
              </a:ext>
            </a:extLst>
          </p:cNvPr>
          <p:cNvGrpSpPr>
            <a:grpSpLocks/>
          </p:cNvGrpSpPr>
          <p:nvPr/>
        </p:nvGrpSpPr>
        <p:grpSpPr bwMode="auto">
          <a:xfrm>
            <a:off x="2223529" y="3353536"/>
            <a:ext cx="9841868" cy="2464271"/>
            <a:chOff x="1016000" y="3233738"/>
            <a:chExt cx="8246415" cy="1947862"/>
          </a:xfrm>
        </p:grpSpPr>
        <p:sp>
          <p:nvSpPr>
            <p:cNvPr id="64525" name="Text Box 4">
              <a:extLst>
                <a:ext uri="{FF2B5EF4-FFF2-40B4-BE49-F238E27FC236}">
                  <a16:creationId xmlns:a16="http://schemas.microsoft.com/office/drawing/2014/main" id="{6EEEFD45-94FB-C74C-978F-0B4AB432EDA5}"/>
                </a:ext>
              </a:extLst>
            </p:cNvPr>
            <p:cNvSpPr txBox="1">
              <a:spLocks noChangeArrowheads="1"/>
            </p:cNvSpPr>
            <p:nvPr/>
          </p:nvSpPr>
          <p:spPr bwMode="auto">
            <a:xfrm>
              <a:off x="8157515" y="4097280"/>
              <a:ext cx="1104900" cy="9233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1200" dirty="0">
                <a:solidFill>
                  <a:schemeClr val="tx2"/>
                </a:solidFill>
                <a:latin typeface="Helvetica" pitchFamily="2" charset="0"/>
              </a:endParaRPr>
            </a:p>
            <a:p>
              <a:pPr>
                <a:spcBef>
                  <a:spcPct val="0"/>
                </a:spcBef>
                <a:buFontTx/>
                <a:buNone/>
              </a:pPr>
              <a:r>
                <a:rPr lang="en-US" altLang="en-US" sz="1200" dirty="0">
                  <a:solidFill>
                    <a:schemeClr val="tx2"/>
                  </a:solidFill>
                  <a:latin typeface="Helvetica" pitchFamily="2" charset="0"/>
                </a:rPr>
                <a:t>Behar et al. Nature, 2010</a:t>
              </a:r>
            </a:p>
            <a:p>
              <a:pPr>
                <a:spcBef>
                  <a:spcPct val="50000"/>
                </a:spcBef>
                <a:buFontTx/>
                <a:buNone/>
              </a:pPr>
              <a:endParaRPr lang="en-US" altLang="en-US" sz="1200" dirty="0">
                <a:latin typeface="Times" pitchFamily="2" charset="0"/>
              </a:endParaRPr>
            </a:p>
          </p:txBody>
        </p:sp>
        <p:sp>
          <p:nvSpPr>
            <p:cNvPr id="64526" name="Rectangle 12">
              <a:extLst>
                <a:ext uri="{FF2B5EF4-FFF2-40B4-BE49-F238E27FC236}">
                  <a16:creationId xmlns:a16="http://schemas.microsoft.com/office/drawing/2014/main" id="{B3564199-8AB6-AE40-9C58-B74091C4AC7A}"/>
                </a:ext>
              </a:extLst>
            </p:cNvPr>
            <p:cNvSpPr>
              <a:spLocks noChangeArrowheads="1"/>
            </p:cNvSpPr>
            <p:nvPr/>
          </p:nvSpPr>
          <p:spPr bwMode="auto">
            <a:xfrm>
              <a:off x="1016000" y="3233738"/>
              <a:ext cx="254000" cy="381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2400">
                <a:latin typeface="Times" pitchFamily="2" charset="0"/>
              </a:endParaRPr>
            </a:p>
          </p:txBody>
        </p:sp>
        <p:pic>
          <p:nvPicPr>
            <p:cNvPr id="64527" name="Picture 133" descr="nature09103-f3">
              <a:extLst>
                <a:ext uri="{FF2B5EF4-FFF2-40B4-BE49-F238E27FC236}">
                  <a16:creationId xmlns:a16="http://schemas.microsoft.com/office/drawing/2014/main" id="{A598294B-6D15-9D4B-83CE-4128077FBF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9663" y="3573463"/>
              <a:ext cx="6934200"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33B81061-E298-0F40-B58D-ECB4A49064B8}"/>
              </a:ext>
            </a:extLst>
          </p:cNvPr>
          <p:cNvSpPr txBox="1"/>
          <p:nvPr/>
        </p:nvSpPr>
        <p:spPr>
          <a:xfrm>
            <a:off x="126603" y="4360348"/>
            <a:ext cx="2143536" cy="369332"/>
          </a:xfrm>
          <a:prstGeom prst="rect">
            <a:avLst/>
          </a:prstGeom>
          <a:noFill/>
        </p:spPr>
        <p:txBody>
          <a:bodyPr wrap="none" rtlCol="0">
            <a:spAutoFit/>
          </a:bodyPr>
          <a:lstStyle/>
          <a:p>
            <a:r>
              <a:rPr lang="en-US" dirty="0"/>
              <a:t>No sharp boundaries</a:t>
            </a:r>
          </a:p>
        </p:txBody>
      </p:sp>
      <p:sp>
        <p:nvSpPr>
          <p:cNvPr id="7" name="TextBox 6">
            <a:extLst>
              <a:ext uri="{FF2B5EF4-FFF2-40B4-BE49-F238E27FC236}">
                <a16:creationId xmlns:a16="http://schemas.microsoft.com/office/drawing/2014/main" id="{0D09011C-0A9B-EA47-BC74-C7745B252831}"/>
              </a:ext>
            </a:extLst>
          </p:cNvPr>
          <p:cNvSpPr txBox="1"/>
          <p:nvPr/>
        </p:nvSpPr>
        <p:spPr>
          <a:xfrm>
            <a:off x="176365" y="1428751"/>
            <a:ext cx="2044012" cy="830997"/>
          </a:xfrm>
          <a:prstGeom prst="rect">
            <a:avLst/>
          </a:prstGeom>
          <a:noFill/>
        </p:spPr>
        <p:txBody>
          <a:bodyPr wrap="square" rtlCol="0">
            <a:spAutoFit/>
          </a:bodyPr>
          <a:lstStyle/>
          <a:p>
            <a:r>
              <a:rPr lang="en-US" dirty="0"/>
              <a:t>Sharper boundaries, </a:t>
            </a:r>
          </a:p>
          <a:p>
            <a:r>
              <a:rPr lang="en-US" sz="1200" dirty="0"/>
              <a:t>less sampling, K=5</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2705"/>
                                        </p:tgtEl>
                                        <p:attrNameLst>
                                          <p:attrName>style.visibility</p:attrName>
                                        </p:attrNameLst>
                                      </p:cBhvr>
                                      <p:to>
                                        <p:strVal val="visible"/>
                                      </p:to>
                                    </p:set>
                                    <p:animEffect transition="in" filter="dissolve">
                                      <p:cBhvr>
                                        <p:cTn id="7" dur="500"/>
                                        <p:tgtEl>
                                          <p:spTgt spid="727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0A66AA34-90C9-7240-81DC-447B285C5C96}"/>
              </a:ext>
            </a:extLst>
          </p:cNvPr>
          <p:cNvSpPr>
            <a:spLocks noChangeArrowheads="1"/>
          </p:cNvSpPr>
          <p:nvPr/>
        </p:nvSpPr>
        <p:spPr bwMode="auto">
          <a:xfrm>
            <a:off x="1693862" y="11114"/>
            <a:ext cx="9340721"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lgn="ctr">
              <a:spcBef>
                <a:spcPct val="0"/>
              </a:spcBef>
              <a:buFontTx/>
              <a:buNone/>
            </a:pPr>
            <a:r>
              <a:rPr lang="en-US" altLang="en-US" sz="2800" dirty="0">
                <a:latin typeface="Helvetica" pitchFamily="2" charset="0"/>
              </a:rPr>
              <a:t>What happens to the clusters as you increase the geographical resolution?</a:t>
            </a:r>
          </a:p>
        </p:txBody>
      </p:sp>
      <p:pic>
        <p:nvPicPr>
          <p:cNvPr id="64514" name="Picture 3" descr="RaceStructure2002">
            <a:extLst>
              <a:ext uri="{FF2B5EF4-FFF2-40B4-BE49-F238E27FC236}">
                <a16:creationId xmlns:a16="http://schemas.microsoft.com/office/drawing/2014/main" id="{66100101-503D-FB40-A86A-82ACF6D330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2397932" y="1602200"/>
            <a:ext cx="7856092" cy="141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4">
            <a:extLst>
              <a:ext uri="{FF2B5EF4-FFF2-40B4-BE49-F238E27FC236}">
                <a16:creationId xmlns:a16="http://schemas.microsoft.com/office/drawing/2014/main" id="{C7B42653-1207-4D49-AD20-740AD3298761}"/>
              </a:ext>
            </a:extLst>
          </p:cNvPr>
          <p:cNvSpPr txBox="1">
            <a:spLocks noChangeArrowheads="1"/>
          </p:cNvSpPr>
          <p:nvPr/>
        </p:nvSpPr>
        <p:spPr bwMode="auto">
          <a:xfrm>
            <a:off x="10794124" y="1646239"/>
            <a:ext cx="1104900" cy="1292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1200" dirty="0">
              <a:solidFill>
                <a:schemeClr val="tx2"/>
              </a:solidFill>
              <a:latin typeface="Helvetica" pitchFamily="2" charset="0"/>
            </a:endParaRPr>
          </a:p>
          <a:p>
            <a:pPr>
              <a:spcBef>
                <a:spcPct val="0"/>
              </a:spcBef>
              <a:buFontTx/>
              <a:buNone/>
            </a:pPr>
            <a:r>
              <a:rPr lang="en-US" altLang="en-US" sz="1200" dirty="0">
                <a:solidFill>
                  <a:schemeClr val="tx2"/>
                </a:solidFill>
                <a:latin typeface="Helvetica" pitchFamily="2" charset="0"/>
              </a:rPr>
              <a:t>Rosenberg et al. Science 298:2381-2385, 2002</a:t>
            </a:r>
            <a:endParaRPr lang="en-US" altLang="en-US" sz="1200" dirty="0">
              <a:solidFill>
                <a:srgbClr val="000000"/>
              </a:solidFill>
              <a:latin typeface="Times" pitchFamily="2" charset="0"/>
            </a:endParaRPr>
          </a:p>
          <a:p>
            <a:pPr>
              <a:spcBef>
                <a:spcPct val="50000"/>
              </a:spcBef>
              <a:buFontTx/>
              <a:buNone/>
            </a:pPr>
            <a:endParaRPr lang="en-US" altLang="en-US" sz="1200" dirty="0">
              <a:latin typeface="Times" pitchFamily="2" charset="0"/>
            </a:endParaRPr>
          </a:p>
        </p:txBody>
      </p:sp>
      <p:sp>
        <p:nvSpPr>
          <p:cNvPr id="64516" name="Text Box 8">
            <a:extLst>
              <a:ext uri="{FF2B5EF4-FFF2-40B4-BE49-F238E27FC236}">
                <a16:creationId xmlns:a16="http://schemas.microsoft.com/office/drawing/2014/main" id="{2F66073B-5851-9F40-BDA1-FD81C5542EF8}"/>
              </a:ext>
            </a:extLst>
          </p:cNvPr>
          <p:cNvSpPr txBox="1">
            <a:spLocks noChangeArrowheads="1"/>
          </p:cNvSpPr>
          <p:nvPr/>
        </p:nvSpPr>
        <p:spPr bwMode="auto">
          <a:xfrm>
            <a:off x="2547000" y="1225630"/>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2400" dirty="0">
                <a:latin typeface="Times" pitchFamily="2" charset="0"/>
              </a:rPr>
              <a:t>Africa</a:t>
            </a:r>
          </a:p>
        </p:txBody>
      </p:sp>
      <p:sp>
        <p:nvSpPr>
          <p:cNvPr id="64517" name="Text Box 9">
            <a:extLst>
              <a:ext uri="{FF2B5EF4-FFF2-40B4-BE49-F238E27FC236}">
                <a16:creationId xmlns:a16="http://schemas.microsoft.com/office/drawing/2014/main" id="{C4A3C987-5EEF-5D4C-9C6D-52D74DA1AF48}"/>
              </a:ext>
            </a:extLst>
          </p:cNvPr>
          <p:cNvSpPr txBox="1">
            <a:spLocks noChangeArrowheads="1"/>
          </p:cNvSpPr>
          <p:nvPr/>
        </p:nvSpPr>
        <p:spPr bwMode="auto">
          <a:xfrm>
            <a:off x="3943123" y="1189039"/>
            <a:ext cx="325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50000"/>
              </a:spcBef>
              <a:buFontTx/>
              <a:buNone/>
            </a:pPr>
            <a:r>
              <a:rPr lang="en-US" altLang="en-US" sz="2400" dirty="0">
                <a:latin typeface="Times" pitchFamily="2" charset="0"/>
              </a:rPr>
              <a:t>Europe &amp; Middle East</a:t>
            </a:r>
          </a:p>
        </p:txBody>
      </p:sp>
      <p:sp>
        <p:nvSpPr>
          <p:cNvPr id="64518" name="Text Box 10">
            <a:extLst>
              <a:ext uri="{FF2B5EF4-FFF2-40B4-BE49-F238E27FC236}">
                <a16:creationId xmlns:a16="http://schemas.microsoft.com/office/drawing/2014/main" id="{BBB91C64-1E34-6044-AA37-F930B43AB416}"/>
              </a:ext>
            </a:extLst>
          </p:cNvPr>
          <p:cNvSpPr txBox="1">
            <a:spLocks noChangeArrowheads="1"/>
          </p:cNvSpPr>
          <p:nvPr/>
        </p:nvSpPr>
        <p:spPr bwMode="auto">
          <a:xfrm>
            <a:off x="7855500" y="1253263"/>
            <a:ext cx="742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2400" dirty="0">
                <a:latin typeface="Times" pitchFamily="2" charset="0"/>
              </a:rPr>
              <a:t>Asia</a:t>
            </a:r>
          </a:p>
        </p:txBody>
      </p:sp>
      <p:sp>
        <p:nvSpPr>
          <p:cNvPr id="64519" name="Text Box 11">
            <a:extLst>
              <a:ext uri="{FF2B5EF4-FFF2-40B4-BE49-F238E27FC236}">
                <a16:creationId xmlns:a16="http://schemas.microsoft.com/office/drawing/2014/main" id="{6C6C3290-3482-794A-9106-4B548BD8E718}"/>
              </a:ext>
            </a:extLst>
          </p:cNvPr>
          <p:cNvSpPr txBox="1">
            <a:spLocks noChangeArrowheads="1"/>
          </p:cNvSpPr>
          <p:nvPr/>
        </p:nvSpPr>
        <p:spPr bwMode="auto">
          <a:xfrm>
            <a:off x="8896118" y="1332192"/>
            <a:ext cx="68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1400" dirty="0">
                <a:latin typeface="Times" pitchFamily="2" charset="0"/>
              </a:rPr>
              <a:t>Pacific</a:t>
            </a:r>
          </a:p>
        </p:txBody>
      </p:sp>
      <p:sp>
        <p:nvSpPr>
          <p:cNvPr id="64520" name="Text Box 12">
            <a:extLst>
              <a:ext uri="{FF2B5EF4-FFF2-40B4-BE49-F238E27FC236}">
                <a16:creationId xmlns:a16="http://schemas.microsoft.com/office/drawing/2014/main" id="{E8FA4C4F-D1A4-424C-86B7-A0BF6326061E}"/>
              </a:ext>
            </a:extLst>
          </p:cNvPr>
          <p:cNvSpPr txBox="1">
            <a:spLocks noChangeArrowheads="1"/>
          </p:cNvSpPr>
          <p:nvPr/>
        </p:nvSpPr>
        <p:spPr bwMode="auto">
          <a:xfrm>
            <a:off x="9457099" y="1310759"/>
            <a:ext cx="7969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r>
              <a:rPr lang="en-US" altLang="en-US" sz="1400" dirty="0">
                <a:latin typeface="Times" pitchFamily="2" charset="0"/>
              </a:rPr>
              <a:t>America</a:t>
            </a:r>
          </a:p>
        </p:txBody>
      </p:sp>
      <p:sp>
        <p:nvSpPr>
          <p:cNvPr id="64521" name="Rectangle 11">
            <a:extLst>
              <a:ext uri="{FF2B5EF4-FFF2-40B4-BE49-F238E27FC236}">
                <a16:creationId xmlns:a16="http://schemas.microsoft.com/office/drawing/2014/main" id="{A8431823-D749-8145-AAE3-64BBCBC3E7BD}"/>
              </a:ext>
            </a:extLst>
          </p:cNvPr>
          <p:cNvSpPr>
            <a:spLocks noChangeArrowheads="1"/>
          </p:cNvSpPr>
          <p:nvPr/>
        </p:nvSpPr>
        <p:spPr bwMode="auto">
          <a:xfrm>
            <a:off x="2100264" y="2522539"/>
            <a:ext cx="473075" cy="6683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2400">
              <a:latin typeface="Times" pitchFamily="2" charset="0"/>
            </a:endParaRPr>
          </a:p>
        </p:txBody>
      </p:sp>
      <p:sp>
        <p:nvSpPr>
          <p:cNvPr id="64522" name="Rectangle 13">
            <a:extLst>
              <a:ext uri="{FF2B5EF4-FFF2-40B4-BE49-F238E27FC236}">
                <a16:creationId xmlns:a16="http://schemas.microsoft.com/office/drawing/2014/main" id="{2062493A-EC9C-014F-853F-AD7010B0DB1E}"/>
              </a:ext>
            </a:extLst>
          </p:cNvPr>
          <p:cNvSpPr>
            <a:spLocks noChangeArrowheads="1"/>
          </p:cNvSpPr>
          <p:nvPr/>
        </p:nvSpPr>
        <p:spPr bwMode="auto">
          <a:xfrm>
            <a:off x="4876801" y="5359400"/>
            <a:ext cx="474663" cy="668338"/>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2400">
              <a:latin typeface="Times" pitchFamily="2" charset="0"/>
            </a:endParaRPr>
          </a:p>
        </p:txBody>
      </p:sp>
      <p:grpSp>
        <p:nvGrpSpPr>
          <p:cNvPr id="2" name="Group 1">
            <a:extLst>
              <a:ext uri="{FF2B5EF4-FFF2-40B4-BE49-F238E27FC236}">
                <a16:creationId xmlns:a16="http://schemas.microsoft.com/office/drawing/2014/main" id="{A477E961-5E23-9C4A-9559-D56110F0B224}"/>
              </a:ext>
            </a:extLst>
          </p:cNvPr>
          <p:cNvGrpSpPr>
            <a:grpSpLocks/>
          </p:cNvGrpSpPr>
          <p:nvPr/>
        </p:nvGrpSpPr>
        <p:grpSpPr bwMode="auto">
          <a:xfrm>
            <a:off x="2541985" y="3170239"/>
            <a:ext cx="8763397" cy="2107464"/>
            <a:chOff x="1016000" y="3233738"/>
            <a:chExt cx="8246415" cy="1947862"/>
          </a:xfrm>
        </p:grpSpPr>
        <p:sp>
          <p:nvSpPr>
            <p:cNvPr id="64525" name="Text Box 4">
              <a:extLst>
                <a:ext uri="{FF2B5EF4-FFF2-40B4-BE49-F238E27FC236}">
                  <a16:creationId xmlns:a16="http://schemas.microsoft.com/office/drawing/2014/main" id="{6EEEFD45-94FB-C74C-978F-0B4AB432EDA5}"/>
                </a:ext>
              </a:extLst>
            </p:cNvPr>
            <p:cNvSpPr txBox="1">
              <a:spLocks noChangeArrowheads="1"/>
            </p:cNvSpPr>
            <p:nvPr/>
          </p:nvSpPr>
          <p:spPr bwMode="auto">
            <a:xfrm>
              <a:off x="8157515" y="4097280"/>
              <a:ext cx="1104900" cy="9233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1200" dirty="0">
                <a:solidFill>
                  <a:schemeClr val="tx2"/>
                </a:solidFill>
                <a:latin typeface="Helvetica" pitchFamily="2" charset="0"/>
              </a:endParaRPr>
            </a:p>
            <a:p>
              <a:pPr>
                <a:spcBef>
                  <a:spcPct val="0"/>
                </a:spcBef>
                <a:buFontTx/>
                <a:buNone/>
              </a:pPr>
              <a:r>
                <a:rPr lang="en-US" altLang="en-US" sz="1200" dirty="0">
                  <a:solidFill>
                    <a:schemeClr val="tx2"/>
                  </a:solidFill>
                  <a:latin typeface="Helvetica" pitchFamily="2" charset="0"/>
                </a:rPr>
                <a:t>Behar et al. Nature, 2010</a:t>
              </a:r>
            </a:p>
            <a:p>
              <a:pPr>
                <a:spcBef>
                  <a:spcPct val="50000"/>
                </a:spcBef>
                <a:buFontTx/>
                <a:buNone/>
              </a:pPr>
              <a:endParaRPr lang="en-US" altLang="en-US" sz="1200" dirty="0">
                <a:latin typeface="Times" pitchFamily="2" charset="0"/>
              </a:endParaRPr>
            </a:p>
          </p:txBody>
        </p:sp>
        <p:sp>
          <p:nvSpPr>
            <p:cNvPr id="64526" name="Rectangle 12">
              <a:extLst>
                <a:ext uri="{FF2B5EF4-FFF2-40B4-BE49-F238E27FC236}">
                  <a16:creationId xmlns:a16="http://schemas.microsoft.com/office/drawing/2014/main" id="{B3564199-8AB6-AE40-9C58-B74091C4AC7A}"/>
                </a:ext>
              </a:extLst>
            </p:cNvPr>
            <p:cNvSpPr>
              <a:spLocks noChangeArrowheads="1"/>
            </p:cNvSpPr>
            <p:nvPr/>
          </p:nvSpPr>
          <p:spPr bwMode="auto">
            <a:xfrm>
              <a:off x="1016000" y="3233738"/>
              <a:ext cx="254000" cy="381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Osaka" pitchFamily="2" charset="-128"/>
                </a:defRPr>
              </a:lvl1pPr>
              <a:lvl2pPr marL="742950" indent="-285750">
                <a:spcBef>
                  <a:spcPct val="20000"/>
                </a:spcBef>
                <a:buChar char="–"/>
                <a:defRPr sz="2800">
                  <a:solidFill>
                    <a:schemeClr val="tx1"/>
                  </a:solidFill>
                  <a:latin typeface="Arial" panose="020B0604020202020204" pitchFamily="34" charset="0"/>
                  <a:ea typeface="Osaka" pitchFamily="2" charset="-128"/>
                </a:defRPr>
              </a:lvl2pPr>
              <a:lvl3pPr marL="1143000" indent="-228600">
                <a:spcBef>
                  <a:spcPct val="20000"/>
                </a:spcBef>
                <a:buChar char="•"/>
                <a:defRPr sz="2400">
                  <a:solidFill>
                    <a:schemeClr val="tx1"/>
                  </a:solidFill>
                  <a:latin typeface="Arial" panose="020B0604020202020204" pitchFamily="34" charset="0"/>
                  <a:ea typeface="Osaka" pitchFamily="2" charset="-128"/>
                </a:defRPr>
              </a:lvl3pPr>
              <a:lvl4pPr marL="1600200" indent="-228600">
                <a:spcBef>
                  <a:spcPct val="20000"/>
                </a:spcBef>
                <a:buChar char="–"/>
                <a:defRPr sz="2000">
                  <a:solidFill>
                    <a:schemeClr val="tx1"/>
                  </a:solidFill>
                  <a:latin typeface="Arial" panose="020B0604020202020204" pitchFamily="34" charset="0"/>
                  <a:ea typeface="Osaka" pitchFamily="2" charset="-128"/>
                </a:defRPr>
              </a:lvl4pPr>
              <a:lvl5pPr marL="2057400" indent="-228600">
                <a:spcBef>
                  <a:spcPct val="20000"/>
                </a:spcBef>
                <a:buChar char="»"/>
                <a:defRPr sz="2000">
                  <a:solidFill>
                    <a:schemeClr val="tx1"/>
                  </a:solidFill>
                  <a:latin typeface="Arial" panose="020B0604020202020204" pitchFamily="34" charset="0"/>
                  <a:ea typeface="Osaka" pitchFamily="2"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itchFamily="2" charset="-128"/>
                </a:defRPr>
              </a:lvl9pPr>
            </a:lstStyle>
            <a:p>
              <a:pPr>
                <a:spcBef>
                  <a:spcPct val="0"/>
                </a:spcBef>
                <a:buFontTx/>
                <a:buNone/>
              </a:pPr>
              <a:endParaRPr lang="en-US" altLang="en-US" sz="2400">
                <a:latin typeface="Times" pitchFamily="2" charset="0"/>
              </a:endParaRPr>
            </a:p>
          </p:txBody>
        </p:sp>
        <p:pic>
          <p:nvPicPr>
            <p:cNvPr id="64527" name="Picture 133" descr="nature09103-f3">
              <a:extLst>
                <a:ext uri="{FF2B5EF4-FFF2-40B4-BE49-F238E27FC236}">
                  <a16:creationId xmlns:a16="http://schemas.microsoft.com/office/drawing/2014/main" id="{A598294B-6D15-9D4B-83CE-4128077FBF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9663" y="3573463"/>
              <a:ext cx="6934200"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33B81061-E298-0F40-B58D-ECB4A49064B8}"/>
              </a:ext>
            </a:extLst>
          </p:cNvPr>
          <p:cNvSpPr txBox="1"/>
          <p:nvPr/>
        </p:nvSpPr>
        <p:spPr>
          <a:xfrm>
            <a:off x="126603" y="4360348"/>
            <a:ext cx="2143536" cy="369332"/>
          </a:xfrm>
          <a:prstGeom prst="rect">
            <a:avLst/>
          </a:prstGeom>
          <a:noFill/>
        </p:spPr>
        <p:txBody>
          <a:bodyPr wrap="none" rtlCol="0">
            <a:spAutoFit/>
          </a:bodyPr>
          <a:lstStyle/>
          <a:p>
            <a:r>
              <a:rPr lang="en-US" dirty="0"/>
              <a:t>No sharp boundaries</a:t>
            </a:r>
          </a:p>
        </p:txBody>
      </p:sp>
      <p:sp>
        <p:nvSpPr>
          <p:cNvPr id="7" name="TextBox 6">
            <a:extLst>
              <a:ext uri="{FF2B5EF4-FFF2-40B4-BE49-F238E27FC236}">
                <a16:creationId xmlns:a16="http://schemas.microsoft.com/office/drawing/2014/main" id="{0D09011C-0A9B-EA47-BC74-C7745B252831}"/>
              </a:ext>
            </a:extLst>
          </p:cNvPr>
          <p:cNvSpPr txBox="1"/>
          <p:nvPr/>
        </p:nvSpPr>
        <p:spPr>
          <a:xfrm>
            <a:off x="176365" y="1428751"/>
            <a:ext cx="2044012" cy="830997"/>
          </a:xfrm>
          <a:prstGeom prst="rect">
            <a:avLst/>
          </a:prstGeom>
          <a:noFill/>
        </p:spPr>
        <p:txBody>
          <a:bodyPr wrap="square" rtlCol="0">
            <a:spAutoFit/>
          </a:bodyPr>
          <a:lstStyle/>
          <a:p>
            <a:r>
              <a:rPr lang="en-US" dirty="0"/>
              <a:t>Sharper boundaries, </a:t>
            </a:r>
          </a:p>
          <a:p>
            <a:r>
              <a:rPr lang="en-US" sz="1200" dirty="0"/>
              <a:t>less sampling, K=5</a:t>
            </a:r>
          </a:p>
        </p:txBody>
      </p:sp>
      <p:sp>
        <p:nvSpPr>
          <p:cNvPr id="8" name="TextBox 7">
            <a:extLst>
              <a:ext uri="{FF2B5EF4-FFF2-40B4-BE49-F238E27FC236}">
                <a16:creationId xmlns:a16="http://schemas.microsoft.com/office/drawing/2014/main" id="{D8B1D0F1-048C-1C2B-0AF2-D240E0D36E58}"/>
              </a:ext>
            </a:extLst>
          </p:cNvPr>
          <p:cNvSpPr txBox="1"/>
          <p:nvPr/>
        </p:nvSpPr>
        <p:spPr>
          <a:xfrm>
            <a:off x="5114132" y="5610424"/>
            <a:ext cx="3788666" cy="584775"/>
          </a:xfrm>
          <a:prstGeom prst="rect">
            <a:avLst/>
          </a:prstGeom>
          <a:noFill/>
        </p:spPr>
        <p:txBody>
          <a:bodyPr wrap="none" rtlCol="0">
            <a:spAutoFit/>
          </a:bodyPr>
          <a:lstStyle/>
          <a:p>
            <a:r>
              <a:rPr lang="en-US" sz="3200" dirty="0"/>
              <a:t>What does K really =?</a:t>
            </a:r>
          </a:p>
        </p:txBody>
      </p:sp>
    </p:spTree>
    <p:extLst>
      <p:ext uri="{BB962C8B-B14F-4D97-AF65-F5344CB8AC3E}">
        <p14:creationId xmlns:p14="http://schemas.microsoft.com/office/powerpoint/2010/main" val="129050943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2705"/>
                                        </p:tgtEl>
                                        <p:attrNameLst>
                                          <p:attrName>style.visibility</p:attrName>
                                        </p:attrNameLst>
                                      </p:cBhvr>
                                      <p:to>
                                        <p:strVal val="visible"/>
                                      </p:to>
                                    </p:set>
                                    <p:animEffect transition="in" filter="dissolve">
                                      <p:cBhvr>
                                        <p:cTn id="7" dur="500"/>
                                        <p:tgtEl>
                                          <p:spTgt spid="727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EADC81-DD53-7A4D-BAB3-88D7E08A8F08}"/>
              </a:ext>
            </a:extLst>
          </p:cNvPr>
          <p:cNvPicPr>
            <a:picLocks noChangeAspect="1"/>
          </p:cNvPicPr>
          <p:nvPr/>
        </p:nvPicPr>
        <p:blipFill>
          <a:blip r:embed="rId2"/>
          <a:stretch>
            <a:fillRect/>
          </a:stretch>
        </p:blipFill>
        <p:spPr>
          <a:xfrm>
            <a:off x="2033893" y="592924"/>
            <a:ext cx="7853749" cy="5672152"/>
          </a:xfrm>
          <a:prstGeom prst="rect">
            <a:avLst/>
          </a:prstGeom>
        </p:spPr>
      </p:pic>
      <p:sp>
        <p:nvSpPr>
          <p:cNvPr id="4" name="Rectangle 3">
            <a:extLst>
              <a:ext uri="{FF2B5EF4-FFF2-40B4-BE49-F238E27FC236}">
                <a16:creationId xmlns:a16="http://schemas.microsoft.com/office/drawing/2014/main" id="{CA828BCC-C5EC-5F42-9003-2BE899D60A7B}"/>
              </a:ext>
            </a:extLst>
          </p:cNvPr>
          <p:cNvSpPr/>
          <p:nvPr/>
        </p:nvSpPr>
        <p:spPr>
          <a:xfrm>
            <a:off x="6096000" y="6311441"/>
            <a:ext cx="6096000" cy="400110"/>
          </a:xfrm>
          <a:prstGeom prst="rect">
            <a:avLst/>
          </a:prstGeom>
        </p:spPr>
        <p:txBody>
          <a:bodyPr>
            <a:spAutoFit/>
          </a:bodyPr>
          <a:lstStyle/>
          <a:p>
            <a:r>
              <a:rPr lang="en-US" sz="1000" dirty="0">
                <a:solidFill>
                  <a:srgbClr val="0071BC"/>
                </a:solidFill>
                <a:latin typeface="system-ui"/>
                <a:hlinkClick r:id="rId3"/>
              </a:rPr>
              <a:t>What </a:t>
            </a:r>
            <a:r>
              <a:rPr lang="en-US" sz="1000" b="1" dirty="0">
                <a:solidFill>
                  <a:srgbClr val="0071BC"/>
                </a:solidFill>
                <a:latin typeface="system-ui"/>
                <a:hlinkClick r:id="rId3"/>
              </a:rPr>
              <a:t>type</a:t>
            </a:r>
            <a:r>
              <a:rPr lang="en-US" sz="1000" dirty="0">
                <a:solidFill>
                  <a:srgbClr val="0071BC"/>
                </a:solidFill>
                <a:latin typeface="system-ui"/>
                <a:hlinkClick r:id="rId3"/>
              </a:rPr>
              <a:t> of </a:t>
            </a:r>
            <a:r>
              <a:rPr lang="en-US" sz="1000" b="1" dirty="0">
                <a:solidFill>
                  <a:srgbClr val="0071BC"/>
                </a:solidFill>
                <a:latin typeface="system-ui"/>
                <a:hlinkClick r:id="rId3"/>
              </a:rPr>
              <a:t>person</a:t>
            </a:r>
            <a:r>
              <a:rPr lang="en-US" sz="1000" dirty="0">
                <a:solidFill>
                  <a:srgbClr val="0071BC"/>
                </a:solidFill>
                <a:latin typeface="system-ui"/>
                <a:hlinkClick r:id="rId3"/>
              </a:rPr>
              <a:t> are you? Old-fashioned thinking even in modern </a:t>
            </a:r>
            <a:r>
              <a:rPr lang="en-US" sz="1000" dirty="0" err="1">
                <a:solidFill>
                  <a:srgbClr val="0071BC"/>
                </a:solidFill>
                <a:latin typeface="system-ui"/>
                <a:hlinkClick r:id="rId3"/>
              </a:rPr>
              <a:t>science.</a:t>
            </a:r>
            <a:r>
              <a:rPr lang="en-US" sz="1000" dirty="0" err="1">
                <a:solidFill>
                  <a:srgbClr val="212121"/>
                </a:solidFill>
                <a:latin typeface="system-ui"/>
              </a:rPr>
              <a:t>Weiss</a:t>
            </a:r>
            <a:r>
              <a:rPr lang="en-US" sz="1000" dirty="0">
                <a:solidFill>
                  <a:srgbClr val="212121"/>
                </a:solidFill>
                <a:latin typeface="system-ui"/>
              </a:rPr>
              <a:t> KM, Lambert </a:t>
            </a:r>
            <a:r>
              <a:rPr lang="en-US" sz="1000" dirty="0" err="1">
                <a:solidFill>
                  <a:srgbClr val="212121"/>
                </a:solidFill>
                <a:latin typeface="system-ui"/>
              </a:rPr>
              <a:t>BW.</a:t>
            </a:r>
            <a:r>
              <a:rPr lang="en-US" sz="1000" dirty="0" err="1">
                <a:solidFill>
                  <a:srgbClr val="4D8055"/>
                </a:solidFill>
                <a:latin typeface="system-ui"/>
              </a:rPr>
              <a:t>Cold</a:t>
            </a:r>
            <a:r>
              <a:rPr lang="en-US" sz="1000" dirty="0">
                <a:solidFill>
                  <a:srgbClr val="4D8055"/>
                </a:solidFill>
                <a:latin typeface="system-ui"/>
              </a:rPr>
              <a:t> Spring </a:t>
            </a:r>
            <a:r>
              <a:rPr lang="en-US" sz="1000" dirty="0" err="1">
                <a:solidFill>
                  <a:srgbClr val="4D8055"/>
                </a:solidFill>
                <a:latin typeface="system-ui"/>
              </a:rPr>
              <a:t>Harb</a:t>
            </a:r>
            <a:r>
              <a:rPr lang="en-US" sz="1000" dirty="0">
                <a:solidFill>
                  <a:srgbClr val="4D8055"/>
                </a:solidFill>
                <a:latin typeface="system-ui"/>
              </a:rPr>
              <a:t> </a:t>
            </a:r>
            <a:r>
              <a:rPr lang="en-US" sz="1000" dirty="0" err="1">
                <a:solidFill>
                  <a:srgbClr val="4D8055"/>
                </a:solidFill>
                <a:latin typeface="system-ui"/>
              </a:rPr>
              <a:t>Perspect</a:t>
            </a:r>
            <a:r>
              <a:rPr lang="en-US" sz="1000" dirty="0">
                <a:solidFill>
                  <a:srgbClr val="4D8055"/>
                </a:solidFill>
                <a:latin typeface="system-ui"/>
              </a:rPr>
              <a:t> Biol. 2014 Jan 1;6(1):a021238. </a:t>
            </a:r>
            <a:r>
              <a:rPr lang="en-US" sz="1000" dirty="0" err="1">
                <a:solidFill>
                  <a:srgbClr val="4D8055"/>
                </a:solidFill>
                <a:latin typeface="system-ui"/>
              </a:rPr>
              <a:t>doi</a:t>
            </a:r>
            <a:r>
              <a:rPr lang="en-US" sz="1000" dirty="0">
                <a:solidFill>
                  <a:srgbClr val="4D8055"/>
                </a:solidFill>
                <a:latin typeface="system-ui"/>
              </a:rPr>
              <a:t>: 10.1101/cshperspect.a021238.</a:t>
            </a:r>
            <a:endParaRPr lang="en-US" sz="1000" b="0" i="0" dirty="0">
              <a:solidFill>
                <a:srgbClr val="4D8055"/>
              </a:solidFill>
              <a:effectLst/>
              <a:latin typeface="system-ui"/>
            </a:endParaRPr>
          </a:p>
        </p:txBody>
      </p:sp>
      <p:sp>
        <p:nvSpPr>
          <p:cNvPr id="7" name="TextBox 6">
            <a:extLst>
              <a:ext uri="{FF2B5EF4-FFF2-40B4-BE49-F238E27FC236}">
                <a16:creationId xmlns:a16="http://schemas.microsoft.com/office/drawing/2014/main" id="{ECBD3942-04A7-2648-9375-6701038D0E1C}"/>
              </a:ext>
            </a:extLst>
          </p:cNvPr>
          <p:cNvSpPr txBox="1"/>
          <p:nvPr/>
        </p:nvSpPr>
        <p:spPr>
          <a:xfrm>
            <a:off x="2304358" y="315726"/>
            <a:ext cx="7936212" cy="461665"/>
          </a:xfrm>
          <a:prstGeom prst="rect">
            <a:avLst/>
          </a:prstGeom>
          <a:noFill/>
        </p:spPr>
        <p:txBody>
          <a:bodyPr wrap="none" rtlCol="0">
            <a:spAutoFit/>
          </a:bodyPr>
          <a:lstStyle/>
          <a:p>
            <a:r>
              <a:rPr lang="en-US" sz="2400" dirty="0"/>
              <a:t>Do any of these depictions provide evidence for racial groups?</a:t>
            </a:r>
          </a:p>
        </p:txBody>
      </p:sp>
    </p:spTree>
    <p:extLst>
      <p:ext uri="{BB962C8B-B14F-4D97-AF65-F5344CB8AC3E}">
        <p14:creationId xmlns:p14="http://schemas.microsoft.com/office/powerpoint/2010/main" val="26980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DB6A16-F361-076F-1EF1-258AB52C0B06}"/>
              </a:ext>
            </a:extLst>
          </p:cNvPr>
          <p:cNvPicPr>
            <a:picLocks noChangeAspect="1"/>
          </p:cNvPicPr>
          <p:nvPr/>
        </p:nvPicPr>
        <p:blipFill>
          <a:blip r:embed="rId2"/>
          <a:stretch>
            <a:fillRect/>
          </a:stretch>
        </p:blipFill>
        <p:spPr>
          <a:xfrm>
            <a:off x="3254828" y="0"/>
            <a:ext cx="5682343" cy="6858000"/>
          </a:xfrm>
          <a:prstGeom prst="rect">
            <a:avLst/>
          </a:prstGeom>
        </p:spPr>
      </p:pic>
    </p:spTree>
    <p:extLst>
      <p:ext uri="{BB962C8B-B14F-4D97-AF65-F5344CB8AC3E}">
        <p14:creationId xmlns:p14="http://schemas.microsoft.com/office/powerpoint/2010/main" val="366040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8BC5F4-AAE5-6880-4836-C92587B390DE}"/>
              </a:ext>
            </a:extLst>
          </p:cNvPr>
          <p:cNvSpPr txBox="1"/>
          <p:nvPr/>
        </p:nvSpPr>
        <p:spPr>
          <a:xfrm>
            <a:off x="1365504" y="731521"/>
            <a:ext cx="10411968" cy="3323987"/>
          </a:xfrm>
          <a:prstGeom prst="rect">
            <a:avLst/>
          </a:prstGeom>
          <a:noFill/>
        </p:spPr>
        <p:txBody>
          <a:bodyPr wrap="square" rtlCol="0">
            <a:spAutoFit/>
          </a:bodyPr>
          <a:lstStyle/>
          <a:p>
            <a:r>
              <a:rPr lang="en-US" sz="3200" dirty="0"/>
              <a:t>What about adaptive traits?</a:t>
            </a:r>
          </a:p>
          <a:p>
            <a:endParaRPr lang="en-US" sz="3200" dirty="0"/>
          </a:p>
          <a:p>
            <a:r>
              <a:rPr lang="en-US" sz="3200" dirty="0"/>
              <a:t>Adaptive traits:</a:t>
            </a:r>
          </a:p>
          <a:p>
            <a:r>
              <a:rPr lang="en-US" sz="3200" dirty="0"/>
              <a:t>	Evolve in response to local selective pressures</a:t>
            </a:r>
          </a:p>
          <a:p>
            <a:r>
              <a:rPr lang="en-US" sz="3200" dirty="0"/>
              <a:t>	Relatively new, compared to complex behavioral traits like intelligence</a:t>
            </a:r>
          </a:p>
          <a:p>
            <a:endParaRPr lang="en-US" dirty="0"/>
          </a:p>
        </p:txBody>
      </p:sp>
    </p:spTree>
    <p:extLst>
      <p:ext uri="{BB962C8B-B14F-4D97-AF65-F5344CB8AC3E}">
        <p14:creationId xmlns:p14="http://schemas.microsoft.com/office/powerpoint/2010/main" val="158801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F9FB8-7465-0518-942B-AEAC7D160B59}"/>
              </a:ext>
            </a:extLst>
          </p:cNvPr>
          <p:cNvSpPr>
            <a:spLocks noGrp="1"/>
          </p:cNvSpPr>
          <p:nvPr>
            <p:ph type="title"/>
          </p:nvPr>
        </p:nvSpPr>
        <p:spPr>
          <a:xfrm>
            <a:off x="1196789" y="2337361"/>
            <a:ext cx="10515600" cy="1325563"/>
          </a:xfrm>
        </p:spPr>
        <p:txBody>
          <a:bodyPr>
            <a:normAutofit fontScale="90000"/>
          </a:bodyPr>
          <a:lstStyle/>
          <a:p>
            <a:r>
              <a:rPr lang="en-US" b="1" dirty="0"/>
              <a:t>Adaptive traits don’t work either</a:t>
            </a:r>
            <a:br>
              <a:rPr lang="en-US" dirty="0"/>
            </a:br>
            <a:br>
              <a:rPr lang="en-US" dirty="0"/>
            </a:br>
            <a:r>
              <a:rPr lang="en-US" dirty="0"/>
              <a:t>Which trait? Not co-inherited, so groups change depending on what trait is chosen to define the group.</a:t>
            </a:r>
          </a:p>
        </p:txBody>
      </p:sp>
    </p:spTree>
    <p:extLst>
      <p:ext uri="{BB962C8B-B14F-4D97-AF65-F5344CB8AC3E}">
        <p14:creationId xmlns:p14="http://schemas.microsoft.com/office/powerpoint/2010/main" val="3091171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E994B9-07E1-54E1-7B93-DCA662DE3B0A}"/>
              </a:ext>
            </a:extLst>
          </p:cNvPr>
          <p:cNvPicPr>
            <a:picLocks noChangeAspect="1"/>
          </p:cNvPicPr>
          <p:nvPr/>
        </p:nvPicPr>
        <p:blipFill>
          <a:blip r:embed="rId2"/>
          <a:stretch>
            <a:fillRect/>
          </a:stretch>
        </p:blipFill>
        <p:spPr>
          <a:xfrm>
            <a:off x="1446300" y="0"/>
            <a:ext cx="9299399" cy="6858000"/>
          </a:xfrm>
          <a:prstGeom prst="rect">
            <a:avLst/>
          </a:prstGeom>
        </p:spPr>
      </p:pic>
    </p:spTree>
    <p:extLst>
      <p:ext uri="{BB962C8B-B14F-4D97-AF65-F5344CB8AC3E}">
        <p14:creationId xmlns:p14="http://schemas.microsoft.com/office/powerpoint/2010/main" val="2563975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A5DDAD-FAD5-7846-B01B-67091B6E27D0}"/>
              </a:ext>
            </a:extLst>
          </p:cNvPr>
          <p:cNvSpPr txBox="1"/>
          <p:nvPr/>
        </p:nvSpPr>
        <p:spPr>
          <a:xfrm>
            <a:off x="1608084" y="981617"/>
            <a:ext cx="9354207" cy="5109091"/>
          </a:xfrm>
          <a:prstGeom prst="rect">
            <a:avLst/>
          </a:prstGeom>
          <a:noFill/>
        </p:spPr>
        <p:txBody>
          <a:bodyPr wrap="square" rtlCol="0">
            <a:spAutoFit/>
          </a:bodyPr>
          <a:lstStyle/>
          <a:p>
            <a:r>
              <a:rPr lang="en-US" sz="2800" b="1" dirty="0"/>
              <a:t>No</a:t>
            </a:r>
            <a:r>
              <a:rPr lang="en-US" sz="2800" dirty="0"/>
              <a:t> gene/allele is uniform in any meaningful group</a:t>
            </a:r>
          </a:p>
          <a:p>
            <a:endParaRPr lang="en-US" sz="2800" dirty="0"/>
          </a:p>
          <a:p>
            <a:r>
              <a:rPr lang="en-US" sz="2800" dirty="0"/>
              <a:t>There are no genetically distinct human populations</a:t>
            </a:r>
          </a:p>
          <a:p>
            <a:pPr lvl="1"/>
            <a:r>
              <a:rPr lang="en-US" sz="2000" dirty="0"/>
              <a:t>Even if you grouped people by a particular allele such that an allele was uniform, other alleles would not follow that distinction.</a:t>
            </a:r>
          </a:p>
          <a:p>
            <a:endParaRPr lang="en-US" sz="2800" dirty="0"/>
          </a:p>
          <a:p>
            <a:r>
              <a:rPr lang="en-US" sz="2800" dirty="0"/>
              <a:t>Most variation occurs </a:t>
            </a:r>
            <a:r>
              <a:rPr lang="en-US" sz="2800" b="1" dirty="0"/>
              <a:t>within</a:t>
            </a:r>
            <a:r>
              <a:rPr lang="en-US" sz="2800" dirty="0"/>
              <a:t> a group</a:t>
            </a:r>
          </a:p>
          <a:p>
            <a:endParaRPr lang="en-US" sz="2800" dirty="0"/>
          </a:p>
          <a:p>
            <a:r>
              <a:rPr lang="en-US" sz="2800" dirty="0"/>
              <a:t>Human evolution is a trellis, not a tree</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9372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D30440D-0659-0F79-E2E2-F81CE8E681E7}"/>
              </a:ext>
            </a:extLst>
          </p:cNvPr>
          <p:cNvSpPr txBox="1"/>
          <p:nvPr/>
        </p:nvSpPr>
        <p:spPr>
          <a:xfrm>
            <a:off x="2070100" y="1556435"/>
            <a:ext cx="8496300" cy="1754326"/>
          </a:xfrm>
          <a:prstGeom prst="rect">
            <a:avLst/>
          </a:prstGeom>
          <a:noFill/>
        </p:spPr>
        <p:txBody>
          <a:bodyPr wrap="square">
            <a:spAutoFit/>
          </a:bodyPr>
          <a:lstStyle/>
          <a:p>
            <a:r>
              <a:rPr lang="en-US" altLang="en-US" sz="3600" dirty="0">
                <a:solidFill>
                  <a:schemeClr val="tx2"/>
                </a:solidFill>
                <a:ea typeface="ＭＳ Ｐゴシック" panose="020B0600070205080204" pitchFamily="34" charset="-128"/>
              </a:rPr>
              <a:t>Genetic studies looking at differentiation between groups focus on the limited parts of the genome that vary. </a:t>
            </a:r>
          </a:p>
        </p:txBody>
      </p:sp>
    </p:spTree>
    <p:extLst>
      <p:ext uri="{BB962C8B-B14F-4D97-AF65-F5344CB8AC3E}">
        <p14:creationId xmlns:p14="http://schemas.microsoft.com/office/powerpoint/2010/main" val="22176487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A20B18-F916-74DB-7F55-142B8B133DB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19217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5B5D87-CEA4-0941-B05C-0759D8C371B9}"/>
              </a:ext>
            </a:extLst>
          </p:cNvPr>
          <p:cNvSpPr>
            <a:spLocks noGrp="1"/>
          </p:cNvSpPr>
          <p:nvPr>
            <p:ph type="body" sz="quarter" idx="11"/>
          </p:nvPr>
        </p:nvSpPr>
        <p:spPr>
          <a:xfrm>
            <a:off x="546652" y="673980"/>
            <a:ext cx="4823016" cy="488710"/>
          </a:xfrm>
        </p:spPr>
        <p:txBody>
          <a:bodyPr>
            <a:normAutofit fontScale="70000" lnSpcReduction="20000"/>
          </a:bodyPr>
          <a:lstStyle/>
          <a:p>
            <a:r>
              <a:rPr lang="en-US" sz="2400" b="1" dirty="0"/>
              <a:t>Complex Genetics of skin color</a:t>
            </a:r>
          </a:p>
        </p:txBody>
      </p:sp>
      <p:pic>
        <p:nvPicPr>
          <p:cNvPr id="6" name="Picture 5">
            <a:extLst>
              <a:ext uri="{FF2B5EF4-FFF2-40B4-BE49-F238E27FC236}">
                <a16:creationId xmlns:a16="http://schemas.microsoft.com/office/drawing/2014/main" id="{B9B87D35-675B-2F45-B997-6565C6DD4C77}"/>
              </a:ext>
            </a:extLst>
          </p:cNvPr>
          <p:cNvPicPr>
            <a:picLocks noChangeAspect="1"/>
          </p:cNvPicPr>
          <p:nvPr/>
        </p:nvPicPr>
        <p:blipFill>
          <a:blip r:embed="rId2"/>
          <a:stretch>
            <a:fillRect/>
          </a:stretch>
        </p:blipFill>
        <p:spPr>
          <a:xfrm>
            <a:off x="4651669" y="219908"/>
            <a:ext cx="6938739" cy="5461045"/>
          </a:xfrm>
          <a:prstGeom prst="rect">
            <a:avLst/>
          </a:prstGeom>
        </p:spPr>
      </p:pic>
      <p:sp>
        <p:nvSpPr>
          <p:cNvPr id="9" name="Rectangle 8">
            <a:extLst>
              <a:ext uri="{FF2B5EF4-FFF2-40B4-BE49-F238E27FC236}">
                <a16:creationId xmlns:a16="http://schemas.microsoft.com/office/drawing/2014/main" id="{95E9662B-0537-7B4B-ABF5-6F8D1593E790}"/>
              </a:ext>
            </a:extLst>
          </p:cNvPr>
          <p:cNvSpPr/>
          <p:nvPr/>
        </p:nvSpPr>
        <p:spPr>
          <a:xfrm>
            <a:off x="309918" y="2338786"/>
            <a:ext cx="4802221" cy="2492990"/>
          </a:xfrm>
          <a:prstGeom prst="rect">
            <a:avLst/>
          </a:prstGeom>
        </p:spPr>
        <p:txBody>
          <a:bodyPr wrap="square">
            <a:spAutoFit/>
          </a:bodyPr>
          <a:lstStyle/>
          <a:p>
            <a:r>
              <a:rPr lang="en-US" sz="1200" dirty="0">
                <a:solidFill>
                  <a:srgbClr val="642A8F"/>
                </a:solidFill>
                <a:latin typeface="arial" panose="020B0604020202020204" pitchFamily="34" charset="0"/>
                <a:hlinkClick r:id="rId3"/>
              </a:rPr>
              <a:t>Loci associated with </a:t>
            </a:r>
            <a:r>
              <a:rPr lang="en-US" sz="1200" b="1" dirty="0">
                <a:solidFill>
                  <a:srgbClr val="642A8F"/>
                </a:solidFill>
                <a:latin typeface="arial" panose="020B0604020202020204" pitchFamily="34" charset="0"/>
                <a:hlinkClick r:id="rId3"/>
              </a:rPr>
              <a:t>skin</a:t>
            </a:r>
            <a:r>
              <a:rPr lang="en-US" sz="1200" dirty="0">
                <a:solidFill>
                  <a:srgbClr val="642A8F"/>
                </a:solidFill>
                <a:latin typeface="arial" panose="020B0604020202020204" pitchFamily="34" charset="0"/>
                <a:hlinkClick r:id="rId3"/>
              </a:rPr>
              <a:t> pigmentation identified in African populations.</a:t>
            </a:r>
            <a:endParaRPr lang="en-US" sz="1200" dirty="0">
              <a:solidFill>
                <a:srgbClr val="000000"/>
              </a:solidFill>
              <a:latin typeface="arial" panose="020B0604020202020204" pitchFamily="34" charset="0"/>
            </a:endParaRPr>
          </a:p>
          <a:p>
            <a:r>
              <a:rPr lang="en-US" sz="1200" dirty="0">
                <a:solidFill>
                  <a:srgbClr val="000000"/>
                </a:solidFill>
                <a:latin typeface="arial" panose="020B0604020202020204" pitchFamily="34" charset="0"/>
              </a:rPr>
              <a:t>Crawford NG, Kelly DE, Hansen MEB, </a:t>
            </a:r>
            <a:r>
              <a:rPr lang="en-US" sz="1200" dirty="0" err="1">
                <a:solidFill>
                  <a:srgbClr val="000000"/>
                </a:solidFill>
                <a:latin typeface="arial" panose="020B0604020202020204" pitchFamily="34" charset="0"/>
              </a:rPr>
              <a:t>Beltrame</a:t>
            </a:r>
            <a:r>
              <a:rPr lang="en-US" sz="1200" dirty="0">
                <a:solidFill>
                  <a:srgbClr val="000000"/>
                </a:solidFill>
                <a:latin typeface="arial" panose="020B0604020202020204" pitchFamily="34" charset="0"/>
              </a:rPr>
              <a:t> MH, Fan S, Bowman SL, Jewett E, </a:t>
            </a:r>
            <a:r>
              <a:rPr lang="en-US" sz="1200" dirty="0" err="1">
                <a:solidFill>
                  <a:srgbClr val="000000"/>
                </a:solidFill>
                <a:latin typeface="arial" panose="020B0604020202020204" pitchFamily="34" charset="0"/>
              </a:rPr>
              <a:t>Ranciaro</a:t>
            </a:r>
            <a:r>
              <a:rPr lang="en-US" sz="1200" dirty="0">
                <a:solidFill>
                  <a:srgbClr val="000000"/>
                </a:solidFill>
                <a:latin typeface="arial" panose="020B0604020202020204" pitchFamily="34" charset="0"/>
              </a:rPr>
              <a:t> A, Thompson S, Lo Y, Pfeifer SP, Jensen JD, Campbell MC, </a:t>
            </a:r>
            <a:r>
              <a:rPr lang="en-US" sz="1200" dirty="0" err="1">
                <a:solidFill>
                  <a:srgbClr val="000000"/>
                </a:solidFill>
                <a:latin typeface="arial" panose="020B0604020202020204" pitchFamily="34" charset="0"/>
              </a:rPr>
              <a:t>Beggs</a:t>
            </a:r>
            <a:r>
              <a:rPr lang="en-US" sz="1200" dirty="0">
                <a:solidFill>
                  <a:srgbClr val="000000"/>
                </a:solidFill>
                <a:latin typeface="arial" panose="020B0604020202020204" pitchFamily="34" charset="0"/>
              </a:rPr>
              <a:t> W, </a:t>
            </a:r>
            <a:r>
              <a:rPr lang="en-US" sz="1200" dirty="0" err="1">
                <a:solidFill>
                  <a:srgbClr val="000000"/>
                </a:solidFill>
                <a:latin typeface="arial" panose="020B0604020202020204" pitchFamily="34" charset="0"/>
              </a:rPr>
              <a:t>Hormozdiari</a:t>
            </a:r>
            <a:r>
              <a:rPr lang="en-US" sz="1200" dirty="0">
                <a:solidFill>
                  <a:srgbClr val="000000"/>
                </a:solidFill>
                <a:latin typeface="arial" panose="020B0604020202020204" pitchFamily="34" charset="0"/>
              </a:rPr>
              <a:t> F, </a:t>
            </a:r>
            <a:r>
              <a:rPr lang="en-US" sz="1200" dirty="0" err="1">
                <a:solidFill>
                  <a:srgbClr val="000000"/>
                </a:solidFill>
                <a:latin typeface="arial" panose="020B0604020202020204" pitchFamily="34" charset="0"/>
              </a:rPr>
              <a:t>Mpoloka</a:t>
            </a:r>
            <a:r>
              <a:rPr lang="en-US" sz="1200" dirty="0">
                <a:solidFill>
                  <a:srgbClr val="000000"/>
                </a:solidFill>
                <a:latin typeface="arial" panose="020B0604020202020204" pitchFamily="34" charset="0"/>
              </a:rPr>
              <a:t> SW, Mokone GG, </a:t>
            </a:r>
            <a:r>
              <a:rPr lang="en-US" sz="1200" dirty="0" err="1">
                <a:solidFill>
                  <a:srgbClr val="000000"/>
                </a:solidFill>
                <a:latin typeface="arial" panose="020B0604020202020204" pitchFamily="34" charset="0"/>
              </a:rPr>
              <a:t>Nyambo</a:t>
            </a:r>
            <a:r>
              <a:rPr lang="en-US" sz="1200" dirty="0">
                <a:solidFill>
                  <a:srgbClr val="000000"/>
                </a:solidFill>
                <a:latin typeface="arial" panose="020B0604020202020204" pitchFamily="34" charset="0"/>
              </a:rPr>
              <a:t> T, </a:t>
            </a:r>
            <a:r>
              <a:rPr lang="en-US" sz="1200" dirty="0" err="1">
                <a:solidFill>
                  <a:srgbClr val="000000"/>
                </a:solidFill>
                <a:latin typeface="arial" panose="020B0604020202020204" pitchFamily="34" charset="0"/>
              </a:rPr>
              <a:t>Meskel</a:t>
            </a:r>
            <a:r>
              <a:rPr lang="en-US" sz="1200" dirty="0">
                <a:solidFill>
                  <a:srgbClr val="000000"/>
                </a:solidFill>
                <a:latin typeface="arial" panose="020B0604020202020204" pitchFamily="34" charset="0"/>
              </a:rPr>
              <a:t> DW, Belay G, </a:t>
            </a:r>
            <a:r>
              <a:rPr lang="en-US" sz="1200" dirty="0" err="1">
                <a:solidFill>
                  <a:srgbClr val="000000"/>
                </a:solidFill>
                <a:latin typeface="arial" panose="020B0604020202020204" pitchFamily="34" charset="0"/>
              </a:rPr>
              <a:t>Haut</a:t>
            </a:r>
            <a:r>
              <a:rPr lang="en-US" sz="1200" dirty="0">
                <a:solidFill>
                  <a:srgbClr val="000000"/>
                </a:solidFill>
                <a:latin typeface="arial" panose="020B0604020202020204" pitchFamily="34" charset="0"/>
              </a:rPr>
              <a:t> J; NISC Comparative Sequencing Program, Rothschild H, </a:t>
            </a:r>
            <a:r>
              <a:rPr lang="en-US" sz="1200" dirty="0" err="1">
                <a:solidFill>
                  <a:srgbClr val="000000"/>
                </a:solidFill>
                <a:latin typeface="arial" panose="020B0604020202020204" pitchFamily="34" charset="0"/>
              </a:rPr>
              <a:t>Zon</a:t>
            </a:r>
            <a:r>
              <a:rPr lang="en-US" sz="1200" dirty="0">
                <a:solidFill>
                  <a:srgbClr val="000000"/>
                </a:solidFill>
                <a:latin typeface="arial" panose="020B0604020202020204" pitchFamily="34" charset="0"/>
              </a:rPr>
              <a:t> L, Zhou Y, Kovacs MA, Xu M, Zhang T, Bishop K, Sinclair J, Rivas C, Elliot E, Choi J, Li SA, Hicks B, Burgess S, </a:t>
            </a:r>
            <a:r>
              <a:rPr lang="en-US" sz="1200" dirty="0" err="1">
                <a:solidFill>
                  <a:srgbClr val="000000"/>
                </a:solidFill>
                <a:latin typeface="arial" panose="020B0604020202020204" pitchFamily="34" charset="0"/>
              </a:rPr>
              <a:t>Abnet</a:t>
            </a:r>
            <a:r>
              <a:rPr lang="en-US" sz="1200" dirty="0">
                <a:solidFill>
                  <a:srgbClr val="000000"/>
                </a:solidFill>
                <a:latin typeface="arial" panose="020B0604020202020204" pitchFamily="34" charset="0"/>
              </a:rPr>
              <a:t> C, Watkins-Chow DE, Oceana E, Song YS, </a:t>
            </a:r>
            <a:r>
              <a:rPr lang="en-US" sz="1200" dirty="0" err="1">
                <a:solidFill>
                  <a:srgbClr val="000000"/>
                </a:solidFill>
                <a:latin typeface="arial" panose="020B0604020202020204" pitchFamily="34" charset="0"/>
              </a:rPr>
              <a:t>Eskin</a:t>
            </a:r>
            <a:r>
              <a:rPr lang="en-US" sz="1200" dirty="0">
                <a:solidFill>
                  <a:srgbClr val="000000"/>
                </a:solidFill>
                <a:latin typeface="arial" panose="020B0604020202020204" pitchFamily="34" charset="0"/>
              </a:rPr>
              <a:t> E, Brown KM, Marks MS, Loftus SK, Pavan WJ, Yeager M, </a:t>
            </a:r>
            <a:r>
              <a:rPr lang="en-US" sz="1200" dirty="0" err="1">
                <a:solidFill>
                  <a:srgbClr val="000000"/>
                </a:solidFill>
                <a:latin typeface="arial" panose="020B0604020202020204" pitchFamily="34" charset="0"/>
              </a:rPr>
              <a:t>Chanock</a:t>
            </a:r>
            <a:r>
              <a:rPr lang="en-US" sz="1200" dirty="0">
                <a:solidFill>
                  <a:srgbClr val="000000"/>
                </a:solidFill>
                <a:latin typeface="arial" panose="020B0604020202020204" pitchFamily="34" charset="0"/>
              </a:rPr>
              <a:t> S, </a:t>
            </a:r>
            <a:r>
              <a:rPr lang="en-US" sz="1200" b="1" dirty="0" err="1">
                <a:solidFill>
                  <a:srgbClr val="000000"/>
                </a:solidFill>
                <a:latin typeface="arial" panose="020B0604020202020204" pitchFamily="34" charset="0"/>
              </a:rPr>
              <a:t>Tishkoff</a:t>
            </a:r>
            <a:r>
              <a:rPr lang="en-US" sz="1200" dirty="0">
                <a:solidFill>
                  <a:srgbClr val="000000"/>
                </a:solidFill>
                <a:latin typeface="arial" panose="020B0604020202020204" pitchFamily="34" charset="0"/>
              </a:rPr>
              <a:t> SA.</a:t>
            </a:r>
          </a:p>
          <a:p>
            <a:endParaRPr lang="en-US" sz="1200" dirty="0">
              <a:solidFill>
                <a:srgbClr val="000000"/>
              </a:solidFill>
              <a:latin typeface="arial" panose="020B0604020202020204" pitchFamily="34" charset="0"/>
            </a:endParaRPr>
          </a:p>
          <a:p>
            <a:r>
              <a:rPr lang="en-US" sz="1200" dirty="0">
                <a:solidFill>
                  <a:srgbClr val="000000"/>
                </a:solidFill>
                <a:latin typeface="arial" panose="020B0604020202020204" pitchFamily="34" charset="0"/>
              </a:rPr>
              <a:t>Science. 2017 Nov 17;358(6365).</a:t>
            </a:r>
            <a:endParaRPr lang="en-US" sz="12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704069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B8E60C-D674-184C-9EAB-B57504EC959B}"/>
              </a:ext>
            </a:extLst>
          </p:cNvPr>
          <p:cNvSpPr>
            <a:spLocks noGrp="1"/>
          </p:cNvSpPr>
          <p:nvPr>
            <p:ph type="body" sz="quarter" idx="11"/>
          </p:nvPr>
        </p:nvSpPr>
        <p:spPr>
          <a:xfrm>
            <a:off x="797668" y="425422"/>
            <a:ext cx="11238689" cy="488710"/>
          </a:xfrm>
        </p:spPr>
        <p:txBody>
          <a:bodyPr>
            <a:normAutofit fontScale="62500" lnSpcReduction="20000"/>
          </a:bodyPr>
          <a:lstStyle/>
          <a:p>
            <a:pPr marL="0" indent="0">
              <a:buNone/>
            </a:pPr>
            <a:r>
              <a:rPr lang="en-US" b="1" dirty="0"/>
              <a:t>“</a:t>
            </a:r>
            <a:r>
              <a:rPr lang="en-US" sz="2400" b="1" dirty="0"/>
              <a:t>There is so much diversity in Africans that there is no such thing as an African race.” </a:t>
            </a:r>
            <a:r>
              <a:rPr lang="en-US" sz="2400" b="1" dirty="0" err="1"/>
              <a:t>Tishkoff</a:t>
            </a:r>
            <a:endParaRPr lang="en-US" sz="2400" b="1" i="1" dirty="0"/>
          </a:p>
          <a:p>
            <a:endParaRPr lang="en-US" dirty="0"/>
          </a:p>
        </p:txBody>
      </p:sp>
      <p:pic>
        <p:nvPicPr>
          <p:cNvPr id="6" name="Picture 5">
            <a:extLst>
              <a:ext uri="{FF2B5EF4-FFF2-40B4-BE49-F238E27FC236}">
                <a16:creationId xmlns:a16="http://schemas.microsoft.com/office/drawing/2014/main" id="{F096C4F4-D7A0-9E49-8877-550057DB412C}"/>
              </a:ext>
            </a:extLst>
          </p:cNvPr>
          <p:cNvPicPr>
            <a:picLocks noChangeAspect="1"/>
          </p:cNvPicPr>
          <p:nvPr/>
        </p:nvPicPr>
        <p:blipFill>
          <a:blip r:embed="rId2"/>
          <a:stretch>
            <a:fillRect/>
          </a:stretch>
        </p:blipFill>
        <p:spPr>
          <a:xfrm>
            <a:off x="1427626" y="2822343"/>
            <a:ext cx="2754363" cy="1548590"/>
          </a:xfrm>
          <a:prstGeom prst="rect">
            <a:avLst/>
          </a:prstGeom>
        </p:spPr>
      </p:pic>
      <p:grpSp>
        <p:nvGrpSpPr>
          <p:cNvPr id="7" name="Group 6">
            <a:extLst>
              <a:ext uri="{FF2B5EF4-FFF2-40B4-BE49-F238E27FC236}">
                <a16:creationId xmlns:a16="http://schemas.microsoft.com/office/drawing/2014/main" id="{8A587B3F-70FE-7D43-9467-983788570732}"/>
              </a:ext>
            </a:extLst>
          </p:cNvPr>
          <p:cNvGrpSpPr/>
          <p:nvPr/>
        </p:nvGrpSpPr>
        <p:grpSpPr>
          <a:xfrm>
            <a:off x="6217112" y="1780161"/>
            <a:ext cx="4937155" cy="3027797"/>
            <a:chOff x="2533674" y="1283323"/>
            <a:chExt cx="7054826" cy="4517869"/>
          </a:xfrm>
        </p:grpSpPr>
        <p:pic>
          <p:nvPicPr>
            <p:cNvPr id="8" name="Picture 7">
              <a:extLst>
                <a:ext uri="{FF2B5EF4-FFF2-40B4-BE49-F238E27FC236}">
                  <a16:creationId xmlns:a16="http://schemas.microsoft.com/office/drawing/2014/main" id="{803B7CB2-DC3A-6649-A66B-134D3396F0E1}"/>
                </a:ext>
              </a:extLst>
            </p:cNvPr>
            <p:cNvPicPr>
              <a:picLocks noChangeAspect="1"/>
            </p:cNvPicPr>
            <p:nvPr/>
          </p:nvPicPr>
          <p:blipFill>
            <a:blip r:embed="rId3"/>
            <a:stretch>
              <a:fillRect/>
            </a:stretch>
          </p:blipFill>
          <p:spPr>
            <a:xfrm>
              <a:off x="2533674" y="1283323"/>
              <a:ext cx="7054826" cy="4517869"/>
            </a:xfrm>
            <a:prstGeom prst="rect">
              <a:avLst/>
            </a:prstGeom>
          </p:spPr>
        </p:pic>
        <p:cxnSp>
          <p:nvCxnSpPr>
            <p:cNvPr id="9" name="Straight Arrow Connector 8">
              <a:extLst>
                <a:ext uri="{FF2B5EF4-FFF2-40B4-BE49-F238E27FC236}">
                  <a16:creationId xmlns:a16="http://schemas.microsoft.com/office/drawing/2014/main" id="{E16123AA-3526-4A47-BF93-929920C69BE2}"/>
                </a:ext>
              </a:extLst>
            </p:cNvPr>
            <p:cNvCxnSpPr/>
            <p:nvPr/>
          </p:nvCxnSpPr>
          <p:spPr>
            <a:xfrm flipH="1" flipV="1">
              <a:off x="6655633" y="4257207"/>
              <a:ext cx="494675" cy="14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72FB6EB-A596-7840-A337-9B3184CB250C}"/>
                </a:ext>
              </a:extLst>
            </p:cNvPr>
            <p:cNvSpPr txBox="1"/>
            <p:nvPr/>
          </p:nvSpPr>
          <p:spPr>
            <a:xfrm>
              <a:off x="7150308" y="4087531"/>
              <a:ext cx="1564828" cy="551092"/>
            </a:xfrm>
            <a:prstGeom prst="rect">
              <a:avLst/>
            </a:prstGeom>
            <a:noFill/>
          </p:spPr>
          <p:txBody>
            <a:bodyPr wrap="none" rtlCol="0">
              <a:spAutoFit/>
            </a:bodyPr>
            <a:lstStyle/>
            <a:p>
              <a:r>
                <a:rPr lang="en-US" dirty="0">
                  <a:solidFill>
                    <a:schemeClr val="accent2"/>
                  </a:solidFill>
                </a:rPr>
                <a:t>Bots. SAN</a:t>
              </a:r>
            </a:p>
          </p:txBody>
        </p:sp>
        <p:cxnSp>
          <p:nvCxnSpPr>
            <p:cNvPr id="11" name="Straight Arrow Connector 10">
              <a:extLst>
                <a:ext uri="{FF2B5EF4-FFF2-40B4-BE49-F238E27FC236}">
                  <a16:creationId xmlns:a16="http://schemas.microsoft.com/office/drawing/2014/main" id="{CA907767-A3BC-8749-9778-B1C13AF51ED6}"/>
                </a:ext>
              </a:extLst>
            </p:cNvPr>
            <p:cNvCxnSpPr/>
            <p:nvPr/>
          </p:nvCxnSpPr>
          <p:spPr>
            <a:xfrm flipH="1" flipV="1">
              <a:off x="6850504" y="3867782"/>
              <a:ext cx="494675" cy="14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6CE90D0-5C72-E64F-8177-4FF378AD1500}"/>
                </a:ext>
              </a:extLst>
            </p:cNvPr>
            <p:cNvSpPr txBox="1"/>
            <p:nvPr/>
          </p:nvSpPr>
          <p:spPr>
            <a:xfrm>
              <a:off x="7292268" y="3718198"/>
              <a:ext cx="1804696" cy="551092"/>
            </a:xfrm>
            <a:prstGeom prst="rect">
              <a:avLst/>
            </a:prstGeom>
            <a:noFill/>
          </p:spPr>
          <p:txBody>
            <a:bodyPr wrap="none" rtlCol="0">
              <a:spAutoFit/>
            </a:bodyPr>
            <a:lstStyle/>
            <a:p>
              <a:r>
                <a:rPr lang="en-US" dirty="0">
                  <a:solidFill>
                    <a:schemeClr val="accent2"/>
                  </a:solidFill>
                </a:rPr>
                <a:t>Bots. Bantu</a:t>
              </a:r>
            </a:p>
          </p:txBody>
        </p:sp>
      </p:grpSp>
      <p:sp>
        <p:nvSpPr>
          <p:cNvPr id="13" name="TextBox 12">
            <a:extLst>
              <a:ext uri="{FF2B5EF4-FFF2-40B4-BE49-F238E27FC236}">
                <a16:creationId xmlns:a16="http://schemas.microsoft.com/office/drawing/2014/main" id="{02753DAA-5157-6649-A6C9-7286BE683320}"/>
              </a:ext>
            </a:extLst>
          </p:cNvPr>
          <p:cNvSpPr txBox="1"/>
          <p:nvPr/>
        </p:nvSpPr>
        <p:spPr>
          <a:xfrm>
            <a:off x="5466346" y="4949700"/>
            <a:ext cx="6438686" cy="338554"/>
          </a:xfrm>
          <a:prstGeom prst="rect">
            <a:avLst/>
          </a:prstGeom>
          <a:noFill/>
        </p:spPr>
        <p:txBody>
          <a:bodyPr wrap="none" rtlCol="0">
            <a:spAutoFit/>
          </a:bodyPr>
          <a:lstStyle/>
          <a:p>
            <a:r>
              <a:rPr lang="en-US" sz="1600" dirty="0">
                <a:solidFill>
                  <a:schemeClr val="accent2"/>
                </a:solidFill>
              </a:rPr>
              <a:t>Allele frequencies of OCA2 gene variant associated with skin color variation</a:t>
            </a:r>
          </a:p>
        </p:txBody>
      </p:sp>
    </p:spTree>
    <p:extLst>
      <p:ext uri="{BB962C8B-B14F-4D97-AF65-F5344CB8AC3E}">
        <p14:creationId xmlns:p14="http://schemas.microsoft.com/office/powerpoint/2010/main" val="7667231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0E26B8-A043-2347-8D31-955AD02108DC}"/>
              </a:ext>
            </a:extLst>
          </p:cNvPr>
          <p:cNvSpPr>
            <a:spLocks noGrp="1"/>
          </p:cNvSpPr>
          <p:nvPr>
            <p:ph type="body" sz="quarter" idx="11"/>
          </p:nvPr>
        </p:nvSpPr>
        <p:spPr>
          <a:xfrm>
            <a:off x="857938" y="321786"/>
            <a:ext cx="7225748" cy="826078"/>
          </a:xfrm>
        </p:spPr>
        <p:txBody>
          <a:bodyPr>
            <a:normAutofit lnSpcReduction="10000"/>
          </a:bodyPr>
          <a:lstStyle/>
          <a:p>
            <a:r>
              <a:rPr lang="en-US" b="1" dirty="0"/>
              <a:t>Lactose metabolism: Another adaptive trait</a:t>
            </a:r>
          </a:p>
        </p:txBody>
      </p:sp>
      <p:sp>
        <p:nvSpPr>
          <p:cNvPr id="6" name="Rectangle 5">
            <a:extLst>
              <a:ext uri="{FF2B5EF4-FFF2-40B4-BE49-F238E27FC236}">
                <a16:creationId xmlns:a16="http://schemas.microsoft.com/office/drawing/2014/main" id="{9F47DBA2-A72A-6E4A-960B-BD366D098668}"/>
              </a:ext>
            </a:extLst>
          </p:cNvPr>
          <p:cNvSpPr/>
          <p:nvPr/>
        </p:nvSpPr>
        <p:spPr>
          <a:xfrm>
            <a:off x="2749686" y="2544610"/>
            <a:ext cx="8542408" cy="2123658"/>
          </a:xfrm>
          <a:prstGeom prst="rect">
            <a:avLst/>
          </a:prstGeom>
        </p:spPr>
        <p:txBody>
          <a:bodyPr wrap="square">
            <a:spAutoFit/>
          </a:bodyPr>
          <a:lstStyle/>
          <a:p>
            <a:pPr fontAlgn="base"/>
            <a:r>
              <a:rPr lang="en-US" sz="4400" b="1" i="1" dirty="0">
                <a:solidFill>
                  <a:srgbClr val="121212"/>
                </a:solidFill>
                <a:latin typeface="nyt-cheltenham"/>
              </a:rPr>
              <a:t>Why White Supremacists Are Chugging Milk (and Why Geneticists Are Alarmed)</a:t>
            </a:r>
            <a:endParaRPr lang="en-US" sz="4400" b="1" i="1" dirty="0">
              <a:solidFill>
                <a:srgbClr val="121212"/>
              </a:solidFill>
              <a:effectLst/>
              <a:latin typeface="nyt-cheltenham"/>
            </a:endParaRPr>
          </a:p>
        </p:txBody>
      </p:sp>
      <p:pic>
        <p:nvPicPr>
          <p:cNvPr id="7" name="Picture 6">
            <a:extLst>
              <a:ext uri="{FF2B5EF4-FFF2-40B4-BE49-F238E27FC236}">
                <a16:creationId xmlns:a16="http://schemas.microsoft.com/office/drawing/2014/main" id="{CAAEAE29-973D-8648-A28C-5F0BB9339459}"/>
              </a:ext>
            </a:extLst>
          </p:cNvPr>
          <p:cNvPicPr>
            <a:picLocks noChangeAspect="1"/>
          </p:cNvPicPr>
          <p:nvPr/>
        </p:nvPicPr>
        <p:blipFill>
          <a:blip r:embed="rId2"/>
          <a:stretch>
            <a:fillRect/>
          </a:stretch>
        </p:blipFill>
        <p:spPr>
          <a:xfrm>
            <a:off x="1219336" y="1681901"/>
            <a:ext cx="3060700" cy="558800"/>
          </a:xfrm>
          <a:prstGeom prst="rect">
            <a:avLst/>
          </a:prstGeom>
        </p:spPr>
      </p:pic>
      <p:sp>
        <p:nvSpPr>
          <p:cNvPr id="8" name="Rectangle 7">
            <a:extLst>
              <a:ext uri="{FF2B5EF4-FFF2-40B4-BE49-F238E27FC236}">
                <a16:creationId xmlns:a16="http://schemas.microsoft.com/office/drawing/2014/main" id="{7B7E81B3-1704-1049-B7B7-B22EFC6F8669}"/>
              </a:ext>
            </a:extLst>
          </p:cNvPr>
          <p:cNvSpPr/>
          <p:nvPr/>
        </p:nvSpPr>
        <p:spPr>
          <a:xfrm>
            <a:off x="1151106" y="2182505"/>
            <a:ext cx="6096000" cy="923330"/>
          </a:xfrm>
          <a:prstGeom prst="rect">
            <a:avLst/>
          </a:prstGeom>
        </p:spPr>
        <p:txBody>
          <a:bodyPr>
            <a:spAutoFit/>
          </a:bodyPr>
          <a:lstStyle/>
          <a:p>
            <a:pPr fontAlgn="base"/>
            <a:r>
              <a:rPr lang="en-US" dirty="0">
                <a:solidFill>
                  <a:srgbClr val="999999"/>
                </a:solidFill>
                <a:latin typeface="nyt-franklin"/>
              </a:rPr>
              <a:t>Oct. 17, 2018</a:t>
            </a:r>
          </a:p>
          <a:p>
            <a:pPr fontAlgn="base"/>
            <a:br>
              <a:rPr lang="en-US" i="1" dirty="0">
                <a:solidFill>
                  <a:srgbClr val="999999"/>
                </a:solidFill>
                <a:latin typeface="nyt-franklin"/>
              </a:rPr>
            </a:br>
            <a:endParaRPr lang="en-US" b="0" i="0" dirty="0">
              <a:solidFill>
                <a:srgbClr val="999999"/>
              </a:solidFill>
              <a:effectLst/>
              <a:latin typeface="nyt-franklin"/>
            </a:endParaRPr>
          </a:p>
        </p:txBody>
      </p:sp>
    </p:spTree>
    <p:extLst>
      <p:ext uri="{BB962C8B-B14F-4D97-AF65-F5344CB8AC3E}">
        <p14:creationId xmlns:p14="http://schemas.microsoft.com/office/powerpoint/2010/main" val="26575042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0E26B8-A043-2347-8D31-955AD02108DC}"/>
              </a:ext>
            </a:extLst>
          </p:cNvPr>
          <p:cNvSpPr>
            <a:spLocks noGrp="1"/>
          </p:cNvSpPr>
          <p:nvPr>
            <p:ph type="body" sz="quarter" idx="11"/>
          </p:nvPr>
        </p:nvSpPr>
        <p:spPr>
          <a:xfrm>
            <a:off x="857938" y="321786"/>
            <a:ext cx="7225748" cy="826078"/>
          </a:xfrm>
        </p:spPr>
        <p:txBody>
          <a:bodyPr>
            <a:normAutofit lnSpcReduction="10000"/>
          </a:bodyPr>
          <a:lstStyle/>
          <a:p>
            <a:r>
              <a:rPr lang="en-US" b="1" dirty="0"/>
              <a:t>Lactose metabolism: Another adaptive trait</a:t>
            </a:r>
          </a:p>
        </p:txBody>
      </p:sp>
      <p:sp>
        <p:nvSpPr>
          <p:cNvPr id="4" name="Text Placeholder 3">
            <a:extLst>
              <a:ext uri="{FF2B5EF4-FFF2-40B4-BE49-F238E27FC236}">
                <a16:creationId xmlns:a16="http://schemas.microsoft.com/office/drawing/2014/main" id="{6E0CF485-AEBF-074A-A524-D083803AAE10}"/>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23BFC775-86FA-3A45-B2AD-BFD390A601CE}"/>
              </a:ext>
            </a:extLst>
          </p:cNvPr>
          <p:cNvSpPr>
            <a:spLocks noGrp="1"/>
          </p:cNvSpPr>
          <p:nvPr>
            <p:ph type="body" sz="quarter" idx="13"/>
          </p:nvPr>
        </p:nvSpPr>
        <p:spPr/>
        <p:txBody>
          <a:bodyPr/>
          <a:lstStyle/>
          <a:p>
            <a:endParaRPr lang="en-US"/>
          </a:p>
        </p:txBody>
      </p:sp>
      <p:pic>
        <p:nvPicPr>
          <p:cNvPr id="3" name="Picture 2">
            <a:extLst>
              <a:ext uri="{FF2B5EF4-FFF2-40B4-BE49-F238E27FC236}">
                <a16:creationId xmlns:a16="http://schemas.microsoft.com/office/drawing/2014/main" id="{BAD54688-D1CF-D148-B35A-5D095C23B983}"/>
              </a:ext>
            </a:extLst>
          </p:cNvPr>
          <p:cNvPicPr>
            <a:picLocks noChangeAspect="1"/>
          </p:cNvPicPr>
          <p:nvPr/>
        </p:nvPicPr>
        <p:blipFill>
          <a:blip r:embed="rId2"/>
          <a:stretch>
            <a:fillRect/>
          </a:stretch>
        </p:blipFill>
        <p:spPr>
          <a:xfrm>
            <a:off x="3439936" y="1429965"/>
            <a:ext cx="4822090" cy="3777304"/>
          </a:xfrm>
          <a:prstGeom prst="rect">
            <a:avLst/>
          </a:prstGeom>
        </p:spPr>
      </p:pic>
    </p:spTree>
    <p:extLst>
      <p:ext uri="{BB962C8B-B14F-4D97-AF65-F5344CB8AC3E}">
        <p14:creationId xmlns:p14="http://schemas.microsoft.com/office/powerpoint/2010/main" val="2600292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0E26B8-A043-2347-8D31-955AD02108DC}"/>
              </a:ext>
            </a:extLst>
          </p:cNvPr>
          <p:cNvSpPr>
            <a:spLocks noGrp="1"/>
          </p:cNvSpPr>
          <p:nvPr>
            <p:ph type="body" sz="quarter" idx="11"/>
          </p:nvPr>
        </p:nvSpPr>
        <p:spPr>
          <a:xfrm>
            <a:off x="857938" y="321786"/>
            <a:ext cx="7225748" cy="826078"/>
          </a:xfrm>
        </p:spPr>
        <p:txBody>
          <a:bodyPr>
            <a:normAutofit lnSpcReduction="10000"/>
          </a:bodyPr>
          <a:lstStyle/>
          <a:p>
            <a:r>
              <a:rPr lang="en-US" dirty="0"/>
              <a:t>Lactose metabolism: Another adaptive trait</a:t>
            </a:r>
          </a:p>
        </p:txBody>
      </p:sp>
      <p:sp>
        <p:nvSpPr>
          <p:cNvPr id="4" name="Text Placeholder 3">
            <a:extLst>
              <a:ext uri="{FF2B5EF4-FFF2-40B4-BE49-F238E27FC236}">
                <a16:creationId xmlns:a16="http://schemas.microsoft.com/office/drawing/2014/main" id="{6E0CF485-AEBF-074A-A524-D083803AAE10}"/>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23BFC775-86FA-3A45-B2AD-BFD390A601CE}"/>
              </a:ext>
            </a:extLst>
          </p:cNvPr>
          <p:cNvSpPr>
            <a:spLocks noGrp="1"/>
          </p:cNvSpPr>
          <p:nvPr>
            <p:ph type="body" sz="quarter" idx="13"/>
          </p:nvPr>
        </p:nvSpPr>
        <p:spPr/>
        <p:txBody>
          <a:bodyPr/>
          <a:lstStyle/>
          <a:p>
            <a:endParaRPr lang="en-US"/>
          </a:p>
        </p:txBody>
      </p:sp>
      <p:pic>
        <p:nvPicPr>
          <p:cNvPr id="3" name="Picture 2">
            <a:extLst>
              <a:ext uri="{FF2B5EF4-FFF2-40B4-BE49-F238E27FC236}">
                <a16:creationId xmlns:a16="http://schemas.microsoft.com/office/drawing/2014/main" id="{BAD54688-D1CF-D148-B35A-5D095C23B983}"/>
              </a:ext>
            </a:extLst>
          </p:cNvPr>
          <p:cNvPicPr>
            <a:picLocks noChangeAspect="1"/>
          </p:cNvPicPr>
          <p:nvPr/>
        </p:nvPicPr>
        <p:blipFill>
          <a:blip r:embed="rId2"/>
          <a:stretch>
            <a:fillRect/>
          </a:stretch>
        </p:blipFill>
        <p:spPr>
          <a:xfrm>
            <a:off x="1117677" y="1696654"/>
            <a:ext cx="4236328" cy="3318457"/>
          </a:xfrm>
          <a:prstGeom prst="rect">
            <a:avLst/>
          </a:prstGeom>
        </p:spPr>
      </p:pic>
      <p:sp>
        <p:nvSpPr>
          <p:cNvPr id="9" name="TextBox 8">
            <a:extLst>
              <a:ext uri="{FF2B5EF4-FFF2-40B4-BE49-F238E27FC236}">
                <a16:creationId xmlns:a16="http://schemas.microsoft.com/office/drawing/2014/main" id="{CE486957-4EC6-D342-B4B4-E0D4A6E1F3AF}"/>
              </a:ext>
            </a:extLst>
          </p:cNvPr>
          <p:cNvSpPr txBox="1"/>
          <p:nvPr/>
        </p:nvSpPr>
        <p:spPr>
          <a:xfrm>
            <a:off x="437745" y="2393004"/>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E921FBA9-3852-3040-B1BB-01D6EF98BB2B}"/>
              </a:ext>
            </a:extLst>
          </p:cNvPr>
          <p:cNvSpPr txBox="1"/>
          <p:nvPr/>
        </p:nvSpPr>
        <p:spPr>
          <a:xfrm>
            <a:off x="5690680" y="2986551"/>
            <a:ext cx="506357" cy="369332"/>
          </a:xfrm>
          <a:prstGeom prst="rect">
            <a:avLst/>
          </a:prstGeom>
          <a:noFill/>
        </p:spPr>
        <p:txBody>
          <a:bodyPr wrap="none" rtlCol="0">
            <a:spAutoFit/>
          </a:bodyPr>
          <a:lstStyle/>
          <a:p>
            <a:r>
              <a:rPr lang="en-US" dirty="0">
                <a:solidFill>
                  <a:schemeClr val="accent2"/>
                </a:solidFill>
              </a:rPr>
              <a:t>Vs. </a:t>
            </a:r>
          </a:p>
        </p:txBody>
      </p:sp>
      <p:pic>
        <p:nvPicPr>
          <p:cNvPr id="7" name="Picture 6">
            <a:extLst>
              <a:ext uri="{FF2B5EF4-FFF2-40B4-BE49-F238E27FC236}">
                <a16:creationId xmlns:a16="http://schemas.microsoft.com/office/drawing/2014/main" id="{C392D2BE-0FDC-E74F-BAE0-283F7A890704}"/>
              </a:ext>
            </a:extLst>
          </p:cNvPr>
          <p:cNvPicPr>
            <a:picLocks noChangeAspect="1"/>
          </p:cNvPicPr>
          <p:nvPr/>
        </p:nvPicPr>
        <p:blipFill>
          <a:blip r:embed="rId3"/>
          <a:stretch>
            <a:fillRect/>
          </a:stretch>
        </p:blipFill>
        <p:spPr>
          <a:xfrm>
            <a:off x="6455262" y="1525598"/>
            <a:ext cx="5018678" cy="3458183"/>
          </a:xfrm>
          <a:prstGeom prst="rect">
            <a:avLst/>
          </a:prstGeom>
        </p:spPr>
      </p:pic>
      <p:sp>
        <p:nvSpPr>
          <p:cNvPr id="8" name="TextBox 7">
            <a:extLst>
              <a:ext uri="{FF2B5EF4-FFF2-40B4-BE49-F238E27FC236}">
                <a16:creationId xmlns:a16="http://schemas.microsoft.com/office/drawing/2014/main" id="{0977E716-6A32-F14D-A65D-76B3B47C29FF}"/>
              </a:ext>
            </a:extLst>
          </p:cNvPr>
          <p:cNvSpPr txBox="1"/>
          <p:nvPr/>
        </p:nvSpPr>
        <p:spPr>
          <a:xfrm>
            <a:off x="7996136" y="5321030"/>
            <a:ext cx="1175322" cy="369332"/>
          </a:xfrm>
          <a:prstGeom prst="rect">
            <a:avLst/>
          </a:prstGeom>
          <a:noFill/>
        </p:spPr>
        <p:txBody>
          <a:bodyPr wrap="none" rtlCol="0">
            <a:spAutoFit/>
          </a:bodyPr>
          <a:lstStyle/>
          <a:p>
            <a:r>
              <a:rPr lang="en-US" dirty="0">
                <a:solidFill>
                  <a:schemeClr val="accent2"/>
                </a:solidFill>
              </a:rPr>
              <a:t>Wikipedia </a:t>
            </a:r>
          </a:p>
        </p:txBody>
      </p:sp>
      <p:sp>
        <p:nvSpPr>
          <p:cNvPr id="10" name="Rectangle 9">
            <a:extLst>
              <a:ext uri="{FF2B5EF4-FFF2-40B4-BE49-F238E27FC236}">
                <a16:creationId xmlns:a16="http://schemas.microsoft.com/office/drawing/2014/main" id="{B0F98CA6-AB13-C245-938E-162A96D00926}"/>
              </a:ext>
            </a:extLst>
          </p:cNvPr>
          <p:cNvSpPr/>
          <p:nvPr/>
        </p:nvSpPr>
        <p:spPr>
          <a:xfrm>
            <a:off x="530110" y="5038349"/>
            <a:ext cx="6096000" cy="461665"/>
          </a:xfrm>
          <a:prstGeom prst="rect">
            <a:avLst/>
          </a:prstGeom>
        </p:spPr>
        <p:txBody>
          <a:bodyPr>
            <a:spAutoFit/>
          </a:bodyPr>
          <a:lstStyle/>
          <a:p>
            <a:r>
              <a:rPr lang="en-US" sz="1200" dirty="0">
                <a:solidFill>
                  <a:schemeClr val="accent2"/>
                </a:solidFill>
              </a:rPr>
              <a:t>https://</a:t>
            </a:r>
            <a:r>
              <a:rPr lang="en-US" sz="1200" dirty="0" err="1">
                <a:solidFill>
                  <a:schemeClr val="accent2"/>
                </a:solidFill>
              </a:rPr>
              <a:t>www.nature.com</a:t>
            </a:r>
            <a:r>
              <a:rPr lang="en-US" sz="1200" dirty="0">
                <a:solidFill>
                  <a:schemeClr val="accent2"/>
                </a:solidFill>
              </a:rPr>
              <a:t>/</a:t>
            </a:r>
            <a:r>
              <a:rPr lang="en-US" sz="1200" dirty="0" err="1">
                <a:solidFill>
                  <a:schemeClr val="accent2"/>
                </a:solidFill>
              </a:rPr>
              <a:t>scientificamerican</a:t>
            </a:r>
            <a:r>
              <a:rPr lang="en-US" sz="1200" dirty="0">
                <a:solidFill>
                  <a:schemeClr val="accent2"/>
                </a:solidFill>
              </a:rPr>
              <a:t>/journal/v25/n4s/box/scientificamericanhumanity0916-100_BX2.html</a:t>
            </a:r>
          </a:p>
        </p:txBody>
      </p:sp>
    </p:spTree>
    <p:extLst>
      <p:ext uri="{BB962C8B-B14F-4D97-AF65-F5344CB8AC3E}">
        <p14:creationId xmlns:p14="http://schemas.microsoft.com/office/powerpoint/2010/main" val="914257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5800" y="487413"/>
            <a:ext cx="266420" cy="523220"/>
          </a:xfrm>
          <a:prstGeom prst="rect">
            <a:avLst/>
          </a:prstGeom>
          <a:noFill/>
        </p:spPr>
        <p:txBody>
          <a:bodyPr wrap="none" rtlCol="0">
            <a:spAutoFit/>
          </a:bodyPr>
          <a:lstStyle/>
          <a:p>
            <a:r>
              <a:rPr lang="en-US" sz="2800" dirty="0"/>
              <a:t> </a:t>
            </a:r>
          </a:p>
        </p:txBody>
      </p:sp>
      <p:sp>
        <p:nvSpPr>
          <p:cNvPr id="6" name="TextBox 5"/>
          <p:cNvSpPr txBox="1"/>
          <p:nvPr/>
        </p:nvSpPr>
        <p:spPr>
          <a:xfrm>
            <a:off x="1703475" y="2133544"/>
            <a:ext cx="2233535" cy="923330"/>
          </a:xfrm>
          <a:prstGeom prst="rect">
            <a:avLst/>
          </a:prstGeom>
          <a:noFill/>
        </p:spPr>
        <p:txBody>
          <a:bodyPr wrap="square" rtlCol="0">
            <a:spAutoFit/>
          </a:bodyPr>
          <a:lstStyle/>
          <a:p>
            <a:r>
              <a:rPr lang="en-US" dirty="0">
                <a:solidFill>
                  <a:schemeClr val="accent2"/>
                </a:solidFill>
                <a:latin typeface="Arial" panose="020B0604020202020204" pitchFamily="34" charset="0"/>
                <a:cs typeface="Arial" panose="020B0604020202020204" pitchFamily="34" charset="0"/>
              </a:rPr>
              <a:t>Genetic differentiation between groups</a:t>
            </a:r>
          </a:p>
        </p:txBody>
      </p:sp>
      <p:sp>
        <p:nvSpPr>
          <p:cNvPr id="3" name="Text Placeholder 2"/>
          <p:cNvSpPr>
            <a:spLocks noGrp="1"/>
          </p:cNvSpPr>
          <p:nvPr>
            <p:ph type="body" sz="quarter" idx="11"/>
          </p:nvPr>
        </p:nvSpPr>
        <p:spPr>
          <a:xfrm>
            <a:off x="1883912" y="487413"/>
            <a:ext cx="10234936" cy="488710"/>
          </a:xfrm>
        </p:spPr>
        <p:txBody>
          <a:bodyPr>
            <a:normAutofit fontScale="25000" lnSpcReduction="20000"/>
          </a:bodyPr>
          <a:lstStyle/>
          <a:p>
            <a:pPr marL="0" indent="0">
              <a:buNone/>
            </a:pPr>
            <a:r>
              <a:rPr lang="en-US" sz="6000" b="1" dirty="0">
                <a:solidFill>
                  <a:schemeClr val="tx1"/>
                </a:solidFill>
              </a:rPr>
              <a:t>What if there were distinct groups of humans?</a:t>
            </a:r>
          </a:p>
          <a:p>
            <a:pPr marL="0" indent="0">
              <a:buNone/>
            </a:pPr>
            <a:r>
              <a:rPr lang="en-US" sz="6000" b="1" dirty="0">
                <a:solidFill>
                  <a:schemeClr val="tx1"/>
                </a:solidFill>
              </a:rPr>
              <a:t>What if there weren’t?</a:t>
            </a:r>
            <a:endParaRPr lang="en-US" b="1" dirty="0">
              <a:solidFill>
                <a:schemeClr val="tx1"/>
              </a:solidFill>
            </a:endParaRPr>
          </a:p>
          <a:p>
            <a:endParaRPr lang="en-US" dirty="0"/>
          </a:p>
        </p:txBody>
      </p:sp>
      <p:sp>
        <p:nvSpPr>
          <p:cNvPr id="8" name="Text Placeholder 7"/>
          <p:cNvSpPr>
            <a:spLocks noGrp="1"/>
          </p:cNvSpPr>
          <p:nvPr>
            <p:ph type="body" sz="quarter" idx="17"/>
          </p:nvPr>
        </p:nvSpPr>
        <p:spPr/>
        <p:txBody>
          <a:bodyPr/>
          <a:lstStyle/>
          <a:p>
            <a:endParaRPr lang="en-US"/>
          </a:p>
        </p:txBody>
      </p:sp>
      <p:grpSp>
        <p:nvGrpSpPr>
          <p:cNvPr id="7" name="Group 6">
            <a:extLst>
              <a:ext uri="{FF2B5EF4-FFF2-40B4-BE49-F238E27FC236}">
                <a16:creationId xmlns:a16="http://schemas.microsoft.com/office/drawing/2014/main" id="{41A96FE9-A03A-2A4C-84A9-A78C194A990F}"/>
              </a:ext>
            </a:extLst>
          </p:cNvPr>
          <p:cNvGrpSpPr/>
          <p:nvPr/>
        </p:nvGrpSpPr>
        <p:grpSpPr>
          <a:xfrm>
            <a:off x="3572256" y="1283136"/>
            <a:ext cx="6717583" cy="4757473"/>
            <a:chOff x="3407778" y="1603520"/>
            <a:chExt cx="6356767" cy="3979889"/>
          </a:xfrm>
        </p:grpSpPr>
        <p:pic>
          <p:nvPicPr>
            <p:cNvPr id="4" name="Picture 3"/>
            <p:cNvPicPr>
              <a:picLocks noChangeAspect="1"/>
            </p:cNvPicPr>
            <p:nvPr/>
          </p:nvPicPr>
          <p:blipFill>
            <a:blip r:embed="rId2"/>
            <a:stretch>
              <a:fillRect/>
            </a:stretch>
          </p:blipFill>
          <p:spPr>
            <a:xfrm>
              <a:off x="3407778" y="1603520"/>
              <a:ext cx="6356767" cy="3979889"/>
            </a:xfrm>
            <a:prstGeom prst="rect">
              <a:avLst/>
            </a:prstGeom>
          </p:spPr>
        </p:pic>
        <p:sp>
          <p:nvSpPr>
            <p:cNvPr id="2" name="Rectangle 1">
              <a:extLst>
                <a:ext uri="{FF2B5EF4-FFF2-40B4-BE49-F238E27FC236}">
                  <a16:creationId xmlns:a16="http://schemas.microsoft.com/office/drawing/2014/main" id="{DA3C342F-29A4-3B44-9DBC-843BCCAEC21B}"/>
                </a:ext>
              </a:extLst>
            </p:cNvPr>
            <p:cNvSpPr/>
            <p:nvPr/>
          </p:nvSpPr>
          <p:spPr>
            <a:xfrm>
              <a:off x="4406630" y="1935804"/>
              <a:ext cx="5357915" cy="1964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96164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81C455-4DA4-6243-9779-DB52605B482C}"/>
              </a:ext>
            </a:extLst>
          </p:cNvPr>
          <p:cNvSpPr txBox="1"/>
          <p:nvPr/>
        </p:nvSpPr>
        <p:spPr>
          <a:xfrm>
            <a:off x="5712940" y="4943386"/>
            <a:ext cx="1749860" cy="461665"/>
          </a:xfrm>
          <a:prstGeom prst="rect">
            <a:avLst/>
          </a:prstGeom>
          <a:noFill/>
        </p:spPr>
        <p:txBody>
          <a:bodyPr wrap="square" rtlCol="0">
            <a:spAutoFit/>
          </a:bodyPr>
          <a:lstStyle/>
          <a:p>
            <a:r>
              <a:rPr lang="en-US" sz="2400" b="1" dirty="0">
                <a:solidFill>
                  <a:srgbClr val="FF0000"/>
                </a:solidFill>
              </a:rPr>
              <a:t>DISTANCE</a:t>
            </a:r>
          </a:p>
        </p:txBody>
      </p:sp>
      <p:sp>
        <p:nvSpPr>
          <p:cNvPr id="5" name="TextBox 4">
            <a:extLst>
              <a:ext uri="{FF2B5EF4-FFF2-40B4-BE49-F238E27FC236}">
                <a16:creationId xmlns:a16="http://schemas.microsoft.com/office/drawing/2014/main" id="{DA55DD3E-3E69-D54C-BF2A-932E5605CE39}"/>
              </a:ext>
            </a:extLst>
          </p:cNvPr>
          <p:cNvSpPr txBox="1"/>
          <p:nvPr/>
        </p:nvSpPr>
        <p:spPr>
          <a:xfrm>
            <a:off x="9329352" y="6351373"/>
            <a:ext cx="2310825" cy="307777"/>
          </a:xfrm>
          <a:prstGeom prst="rect">
            <a:avLst/>
          </a:prstGeom>
          <a:noFill/>
        </p:spPr>
        <p:txBody>
          <a:bodyPr wrap="none" rtlCol="0">
            <a:spAutoFit/>
          </a:bodyPr>
          <a:lstStyle/>
          <a:p>
            <a:r>
              <a:rPr lang="en-US" sz="1400" dirty="0"/>
              <a:t>Alan Templeton BIO220 2021</a:t>
            </a:r>
          </a:p>
        </p:txBody>
      </p:sp>
      <p:pic>
        <p:nvPicPr>
          <p:cNvPr id="8" name="Picture 7">
            <a:extLst>
              <a:ext uri="{FF2B5EF4-FFF2-40B4-BE49-F238E27FC236}">
                <a16:creationId xmlns:a16="http://schemas.microsoft.com/office/drawing/2014/main" id="{37056E2F-816D-EC4B-8C51-F217A3A3C917}"/>
              </a:ext>
            </a:extLst>
          </p:cNvPr>
          <p:cNvPicPr>
            <a:picLocks noChangeAspect="1"/>
          </p:cNvPicPr>
          <p:nvPr/>
        </p:nvPicPr>
        <p:blipFill>
          <a:blip r:embed="rId2"/>
          <a:stretch>
            <a:fillRect/>
          </a:stretch>
        </p:blipFill>
        <p:spPr>
          <a:xfrm>
            <a:off x="1761353" y="665894"/>
            <a:ext cx="9410700" cy="4254500"/>
          </a:xfrm>
          <a:prstGeom prst="rect">
            <a:avLst/>
          </a:prstGeom>
        </p:spPr>
      </p:pic>
      <p:pic>
        <p:nvPicPr>
          <p:cNvPr id="9" name="Picture 8">
            <a:extLst>
              <a:ext uri="{FF2B5EF4-FFF2-40B4-BE49-F238E27FC236}">
                <a16:creationId xmlns:a16="http://schemas.microsoft.com/office/drawing/2014/main" id="{038B0664-6DF5-2A49-90C7-68088056FE3A}"/>
              </a:ext>
            </a:extLst>
          </p:cNvPr>
          <p:cNvPicPr>
            <a:picLocks noChangeAspect="1"/>
          </p:cNvPicPr>
          <p:nvPr/>
        </p:nvPicPr>
        <p:blipFill>
          <a:blip r:embed="rId3"/>
          <a:stretch>
            <a:fillRect/>
          </a:stretch>
        </p:blipFill>
        <p:spPr>
          <a:xfrm>
            <a:off x="2287511" y="5612709"/>
            <a:ext cx="6477033" cy="892552"/>
          </a:xfrm>
          <a:prstGeom prst="rect">
            <a:avLst/>
          </a:prstGeom>
        </p:spPr>
      </p:pic>
      <p:sp>
        <p:nvSpPr>
          <p:cNvPr id="4" name="TextBox 3">
            <a:extLst>
              <a:ext uri="{FF2B5EF4-FFF2-40B4-BE49-F238E27FC236}">
                <a16:creationId xmlns:a16="http://schemas.microsoft.com/office/drawing/2014/main" id="{BC421D99-9791-684E-BE80-0E4615BAAE24}"/>
              </a:ext>
            </a:extLst>
          </p:cNvPr>
          <p:cNvSpPr txBox="1"/>
          <p:nvPr/>
        </p:nvSpPr>
        <p:spPr>
          <a:xfrm>
            <a:off x="531341" y="1223615"/>
            <a:ext cx="1888274" cy="646331"/>
          </a:xfrm>
          <a:prstGeom prst="rect">
            <a:avLst/>
          </a:prstGeom>
          <a:noFill/>
        </p:spPr>
        <p:txBody>
          <a:bodyPr wrap="none" rtlCol="0">
            <a:spAutoFit/>
          </a:bodyPr>
          <a:lstStyle/>
          <a:p>
            <a:r>
              <a:rPr lang="en-US" b="1" dirty="0">
                <a:solidFill>
                  <a:srgbClr val="FF0000"/>
                </a:solidFill>
              </a:rPr>
              <a:t>GENETIC </a:t>
            </a:r>
          </a:p>
          <a:p>
            <a:r>
              <a:rPr lang="en-US" b="1" dirty="0">
                <a:solidFill>
                  <a:srgbClr val="FF0000"/>
                </a:solidFill>
              </a:rPr>
              <a:t>DIFFERENTIATION</a:t>
            </a:r>
          </a:p>
        </p:txBody>
      </p:sp>
    </p:spTree>
    <p:extLst>
      <p:ext uri="{BB962C8B-B14F-4D97-AF65-F5344CB8AC3E}">
        <p14:creationId xmlns:p14="http://schemas.microsoft.com/office/powerpoint/2010/main" val="499151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81C455-4DA4-6243-9779-DB52605B482C}"/>
              </a:ext>
            </a:extLst>
          </p:cNvPr>
          <p:cNvSpPr txBox="1"/>
          <p:nvPr/>
        </p:nvSpPr>
        <p:spPr>
          <a:xfrm>
            <a:off x="5712940" y="5082816"/>
            <a:ext cx="1749860" cy="461665"/>
          </a:xfrm>
          <a:prstGeom prst="rect">
            <a:avLst/>
          </a:prstGeom>
          <a:noFill/>
        </p:spPr>
        <p:txBody>
          <a:bodyPr wrap="square" rtlCol="0">
            <a:spAutoFit/>
          </a:bodyPr>
          <a:lstStyle/>
          <a:p>
            <a:r>
              <a:rPr lang="en-US" sz="2400" b="1" dirty="0">
                <a:solidFill>
                  <a:srgbClr val="FF0000"/>
                </a:solidFill>
              </a:rPr>
              <a:t>DISTANCE</a:t>
            </a:r>
          </a:p>
        </p:txBody>
      </p:sp>
      <p:sp>
        <p:nvSpPr>
          <p:cNvPr id="5" name="TextBox 4">
            <a:extLst>
              <a:ext uri="{FF2B5EF4-FFF2-40B4-BE49-F238E27FC236}">
                <a16:creationId xmlns:a16="http://schemas.microsoft.com/office/drawing/2014/main" id="{DA55DD3E-3E69-D54C-BF2A-932E5605CE39}"/>
              </a:ext>
            </a:extLst>
          </p:cNvPr>
          <p:cNvSpPr txBox="1"/>
          <p:nvPr/>
        </p:nvSpPr>
        <p:spPr>
          <a:xfrm>
            <a:off x="9329352" y="6351373"/>
            <a:ext cx="2310825" cy="307777"/>
          </a:xfrm>
          <a:prstGeom prst="rect">
            <a:avLst/>
          </a:prstGeom>
          <a:noFill/>
        </p:spPr>
        <p:txBody>
          <a:bodyPr wrap="none" rtlCol="0">
            <a:spAutoFit/>
          </a:bodyPr>
          <a:lstStyle/>
          <a:p>
            <a:r>
              <a:rPr lang="en-US" sz="1400" dirty="0"/>
              <a:t>Alan Templeton BIO220 2021</a:t>
            </a:r>
          </a:p>
        </p:txBody>
      </p:sp>
      <p:sp>
        <p:nvSpPr>
          <p:cNvPr id="6" name="TextBox 5">
            <a:extLst>
              <a:ext uri="{FF2B5EF4-FFF2-40B4-BE49-F238E27FC236}">
                <a16:creationId xmlns:a16="http://schemas.microsoft.com/office/drawing/2014/main" id="{9AE1E7F7-67DB-F549-8459-1996089FFC18}"/>
              </a:ext>
            </a:extLst>
          </p:cNvPr>
          <p:cNvSpPr txBox="1"/>
          <p:nvPr/>
        </p:nvSpPr>
        <p:spPr>
          <a:xfrm>
            <a:off x="531341" y="296562"/>
            <a:ext cx="1048685" cy="369332"/>
          </a:xfrm>
          <a:prstGeom prst="rect">
            <a:avLst/>
          </a:prstGeom>
          <a:noFill/>
        </p:spPr>
        <p:txBody>
          <a:bodyPr wrap="none" rtlCol="0">
            <a:spAutoFit/>
          </a:bodyPr>
          <a:lstStyle/>
          <a:p>
            <a:r>
              <a:rPr lang="en-US" dirty="0"/>
              <a:t>FIGURE 1</a:t>
            </a:r>
          </a:p>
        </p:txBody>
      </p:sp>
      <p:pic>
        <p:nvPicPr>
          <p:cNvPr id="8" name="Picture 7">
            <a:extLst>
              <a:ext uri="{FF2B5EF4-FFF2-40B4-BE49-F238E27FC236}">
                <a16:creationId xmlns:a16="http://schemas.microsoft.com/office/drawing/2014/main" id="{37056E2F-816D-EC4B-8C51-F217A3A3C917}"/>
              </a:ext>
            </a:extLst>
          </p:cNvPr>
          <p:cNvPicPr>
            <a:picLocks noChangeAspect="1"/>
          </p:cNvPicPr>
          <p:nvPr/>
        </p:nvPicPr>
        <p:blipFill>
          <a:blip r:embed="rId2"/>
          <a:stretch>
            <a:fillRect/>
          </a:stretch>
        </p:blipFill>
        <p:spPr>
          <a:xfrm>
            <a:off x="1580026" y="944755"/>
            <a:ext cx="9410700" cy="4254500"/>
          </a:xfrm>
          <a:prstGeom prst="rect">
            <a:avLst/>
          </a:prstGeom>
        </p:spPr>
      </p:pic>
      <p:pic>
        <p:nvPicPr>
          <p:cNvPr id="9" name="Picture 8">
            <a:extLst>
              <a:ext uri="{FF2B5EF4-FFF2-40B4-BE49-F238E27FC236}">
                <a16:creationId xmlns:a16="http://schemas.microsoft.com/office/drawing/2014/main" id="{038B0664-6DF5-2A49-90C7-68088056FE3A}"/>
              </a:ext>
            </a:extLst>
          </p:cNvPr>
          <p:cNvPicPr>
            <a:picLocks noChangeAspect="1"/>
          </p:cNvPicPr>
          <p:nvPr/>
        </p:nvPicPr>
        <p:blipFill>
          <a:blip r:embed="rId3"/>
          <a:stretch>
            <a:fillRect/>
          </a:stretch>
        </p:blipFill>
        <p:spPr>
          <a:xfrm>
            <a:off x="2287511" y="5612709"/>
            <a:ext cx="6477033" cy="892552"/>
          </a:xfrm>
          <a:prstGeom prst="rect">
            <a:avLst/>
          </a:prstGeom>
        </p:spPr>
      </p:pic>
      <p:sp>
        <p:nvSpPr>
          <p:cNvPr id="4" name="TextBox 3">
            <a:extLst>
              <a:ext uri="{FF2B5EF4-FFF2-40B4-BE49-F238E27FC236}">
                <a16:creationId xmlns:a16="http://schemas.microsoft.com/office/drawing/2014/main" id="{BC421D99-9791-684E-BE80-0E4615BAAE24}"/>
              </a:ext>
            </a:extLst>
          </p:cNvPr>
          <p:cNvSpPr txBox="1"/>
          <p:nvPr/>
        </p:nvSpPr>
        <p:spPr>
          <a:xfrm>
            <a:off x="257137" y="1700725"/>
            <a:ext cx="1888274" cy="646331"/>
          </a:xfrm>
          <a:prstGeom prst="rect">
            <a:avLst/>
          </a:prstGeom>
          <a:noFill/>
        </p:spPr>
        <p:txBody>
          <a:bodyPr wrap="none" rtlCol="0">
            <a:spAutoFit/>
          </a:bodyPr>
          <a:lstStyle/>
          <a:p>
            <a:r>
              <a:rPr lang="en-US" b="1" dirty="0">
                <a:solidFill>
                  <a:srgbClr val="FF0000"/>
                </a:solidFill>
              </a:rPr>
              <a:t>GENETIC </a:t>
            </a:r>
          </a:p>
          <a:p>
            <a:r>
              <a:rPr lang="en-US" b="1" dirty="0">
                <a:solidFill>
                  <a:srgbClr val="FF0000"/>
                </a:solidFill>
              </a:rPr>
              <a:t>DIFFERENTIATION</a:t>
            </a:r>
          </a:p>
        </p:txBody>
      </p:sp>
      <p:sp>
        <p:nvSpPr>
          <p:cNvPr id="2" name="TextBox 1">
            <a:extLst>
              <a:ext uri="{FF2B5EF4-FFF2-40B4-BE49-F238E27FC236}">
                <a16:creationId xmlns:a16="http://schemas.microsoft.com/office/drawing/2014/main" id="{C2A53F80-6671-0E24-E22A-ADE430DC1D72}"/>
              </a:ext>
            </a:extLst>
          </p:cNvPr>
          <p:cNvSpPr txBox="1"/>
          <p:nvPr/>
        </p:nvSpPr>
        <p:spPr>
          <a:xfrm>
            <a:off x="2108464" y="368696"/>
            <a:ext cx="7598940" cy="461665"/>
          </a:xfrm>
          <a:prstGeom prst="rect">
            <a:avLst/>
          </a:prstGeom>
          <a:noFill/>
        </p:spPr>
        <p:txBody>
          <a:bodyPr wrap="none" rtlCol="0">
            <a:spAutoFit/>
          </a:bodyPr>
          <a:lstStyle/>
          <a:p>
            <a:r>
              <a:rPr lang="en-US" sz="2400" dirty="0"/>
              <a:t>Genetic differentiation between populations is continuous. </a:t>
            </a:r>
          </a:p>
        </p:txBody>
      </p:sp>
    </p:spTree>
    <p:extLst>
      <p:ext uri="{BB962C8B-B14F-4D97-AF65-F5344CB8AC3E}">
        <p14:creationId xmlns:p14="http://schemas.microsoft.com/office/powerpoint/2010/main" val="2146564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259AE4-4A25-98CB-907A-2F3F3D3F78EC}"/>
              </a:ext>
            </a:extLst>
          </p:cNvPr>
          <p:cNvSpPr txBox="1"/>
          <p:nvPr/>
        </p:nvSpPr>
        <p:spPr>
          <a:xfrm>
            <a:off x="1969599" y="1435100"/>
            <a:ext cx="7830029" cy="584775"/>
          </a:xfrm>
          <a:prstGeom prst="rect">
            <a:avLst/>
          </a:prstGeom>
          <a:noFill/>
        </p:spPr>
        <p:txBody>
          <a:bodyPr wrap="none" rtlCol="0">
            <a:spAutoFit/>
          </a:bodyPr>
          <a:lstStyle/>
          <a:p>
            <a:r>
              <a:rPr lang="en-US" sz="3200" dirty="0"/>
              <a:t>Poor sampling falsely indicates distinct groups</a:t>
            </a:r>
          </a:p>
        </p:txBody>
      </p:sp>
    </p:spTree>
    <p:extLst>
      <p:ext uri="{BB962C8B-B14F-4D97-AF65-F5344CB8AC3E}">
        <p14:creationId xmlns:p14="http://schemas.microsoft.com/office/powerpoint/2010/main" val="410552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220878-549C-F147-B6FB-81A8AF6D2FC3}"/>
              </a:ext>
            </a:extLst>
          </p:cNvPr>
          <p:cNvSpPr/>
          <p:nvPr/>
        </p:nvSpPr>
        <p:spPr>
          <a:xfrm>
            <a:off x="7809471" y="5669338"/>
            <a:ext cx="4148176" cy="861774"/>
          </a:xfrm>
          <a:prstGeom prst="rect">
            <a:avLst/>
          </a:prstGeom>
        </p:spPr>
        <p:txBody>
          <a:bodyPr wrap="square">
            <a:spAutoFit/>
          </a:bodyPr>
          <a:lstStyle/>
          <a:p>
            <a:r>
              <a:rPr lang="en-US" sz="1000" dirty="0" err="1">
                <a:solidFill>
                  <a:srgbClr val="212121"/>
                </a:solidFill>
                <a:latin typeface="system-ui"/>
              </a:rPr>
              <a:t>Maglo</a:t>
            </a:r>
            <a:r>
              <a:rPr lang="en-US" sz="1000" dirty="0">
                <a:solidFill>
                  <a:srgbClr val="212121"/>
                </a:solidFill>
                <a:latin typeface="system-ui"/>
              </a:rPr>
              <a:t> KN, </a:t>
            </a:r>
            <a:r>
              <a:rPr lang="en-US" sz="1000" dirty="0" err="1">
                <a:solidFill>
                  <a:srgbClr val="212121"/>
                </a:solidFill>
                <a:latin typeface="system-ui"/>
              </a:rPr>
              <a:t>Mersha</a:t>
            </a:r>
            <a:r>
              <a:rPr lang="en-US" sz="1000" dirty="0">
                <a:solidFill>
                  <a:srgbClr val="212121"/>
                </a:solidFill>
                <a:latin typeface="system-ui"/>
              </a:rPr>
              <a:t> TB, Martin LJ. Population Genomics and the Statistical Values of Race: An Interdisciplinary Perspective on the Biological Classification of Human Populations and Implications for Clinical Genetic Epidemiological Research. Front Genet. 2016 Feb 17;7:22. </a:t>
            </a:r>
            <a:r>
              <a:rPr lang="en-US" sz="1000" dirty="0" err="1">
                <a:solidFill>
                  <a:srgbClr val="212121"/>
                </a:solidFill>
                <a:latin typeface="system-ui"/>
              </a:rPr>
              <a:t>doi</a:t>
            </a:r>
            <a:r>
              <a:rPr lang="en-US" sz="1000" dirty="0">
                <a:solidFill>
                  <a:srgbClr val="212121"/>
                </a:solidFill>
                <a:latin typeface="system-ui"/>
              </a:rPr>
              <a:t>: 10.3389/fgene.2016.00022</a:t>
            </a:r>
            <a:endParaRPr lang="en-US" sz="1000" dirty="0"/>
          </a:p>
        </p:txBody>
      </p:sp>
      <p:pic>
        <p:nvPicPr>
          <p:cNvPr id="6" name="Picture 5">
            <a:extLst>
              <a:ext uri="{FF2B5EF4-FFF2-40B4-BE49-F238E27FC236}">
                <a16:creationId xmlns:a16="http://schemas.microsoft.com/office/drawing/2014/main" id="{32BA1C08-4EDF-4B48-98AA-D4FF73D16C89}"/>
              </a:ext>
            </a:extLst>
          </p:cNvPr>
          <p:cNvPicPr>
            <a:picLocks noChangeAspect="1"/>
          </p:cNvPicPr>
          <p:nvPr/>
        </p:nvPicPr>
        <p:blipFill>
          <a:blip r:embed="rId2"/>
          <a:stretch>
            <a:fillRect/>
          </a:stretch>
        </p:blipFill>
        <p:spPr>
          <a:xfrm>
            <a:off x="803990" y="1118715"/>
            <a:ext cx="6067445" cy="4981510"/>
          </a:xfrm>
          <a:prstGeom prst="rect">
            <a:avLst/>
          </a:prstGeom>
        </p:spPr>
      </p:pic>
      <p:sp>
        <p:nvSpPr>
          <p:cNvPr id="7" name="Rectangle 6">
            <a:extLst>
              <a:ext uri="{FF2B5EF4-FFF2-40B4-BE49-F238E27FC236}">
                <a16:creationId xmlns:a16="http://schemas.microsoft.com/office/drawing/2014/main" id="{F1F88B04-A898-234E-A0AE-D6298100E96A}"/>
              </a:ext>
            </a:extLst>
          </p:cNvPr>
          <p:cNvSpPr/>
          <p:nvPr/>
        </p:nvSpPr>
        <p:spPr>
          <a:xfrm>
            <a:off x="6786091" y="3607990"/>
            <a:ext cx="5266210" cy="1200329"/>
          </a:xfrm>
          <a:prstGeom prst="rect">
            <a:avLst/>
          </a:prstGeom>
        </p:spPr>
        <p:txBody>
          <a:bodyPr wrap="square">
            <a:spAutoFit/>
          </a:bodyPr>
          <a:lstStyle/>
          <a:p>
            <a:r>
              <a:rPr lang="en-US" sz="800" b="1" dirty="0">
                <a:latin typeface="HelveticaNeueLTStd"/>
              </a:rPr>
              <a:t>FIGURE 1 | (A) </a:t>
            </a:r>
            <a:r>
              <a:rPr lang="en-US" sz="800" dirty="0">
                <a:latin typeface="HelveticaNeueLTStd"/>
              </a:rPr>
              <a:t>The effect of sampling strategies (adopted from Handley et al. 2007) [“Heterogeneous sampling can reveal genetic clusters that are biologically meaningless. The gradation in color from blue to orange represents a hypothetical situation of strictly continuous variation in allele frequencies. If sampling is heterogeneous (population samples represented here by circles) then the pattern of clinal variation can be mistaken for genetically distinct clusters (black ellipses)”] (</a:t>
            </a:r>
            <a:r>
              <a:rPr lang="en-US" sz="800" dirty="0">
                <a:solidFill>
                  <a:srgbClr val="4C4C4C"/>
                </a:solidFill>
                <a:latin typeface="HelveticaNeueLTStd"/>
              </a:rPr>
              <a:t>Handley et al., 2007</a:t>
            </a:r>
            <a:r>
              <a:rPr lang="en-US" sz="800" dirty="0">
                <a:latin typeface="HelveticaNeueLTStd"/>
              </a:rPr>
              <a:t>). </a:t>
            </a:r>
            <a:r>
              <a:rPr lang="en-US" sz="800" b="1" dirty="0">
                <a:latin typeface="HelveticaNeueLTStd"/>
              </a:rPr>
              <a:t>(B) </a:t>
            </a:r>
            <a:r>
              <a:rPr lang="en-US" sz="800" dirty="0">
                <a:latin typeface="HelveticaNeueLTStd"/>
              </a:rPr>
              <a:t>Global genetic diversity in humans are distributed in gradients among and within continents, emphasizes intercontinental variation. The inset figure of Africa highlights finer gradations over shorter geographic spans, emphasizing the “</a:t>
            </a:r>
            <a:r>
              <a:rPr lang="en-US" sz="800" dirty="0" err="1">
                <a:latin typeface="HelveticaNeueLTStd"/>
              </a:rPr>
              <a:t>clinality</a:t>
            </a:r>
            <a:r>
              <a:rPr lang="en-US" sz="800" dirty="0">
                <a:latin typeface="HelveticaNeueLTStd"/>
              </a:rPr>
              <a:t>” of human genetic variation (adopted from </a:t>
            </a:r>
            <a:r>
              <a:rPr lang="en-US" sz="800" dirty="0">
                <a:solidFill>
                  <a:srgbClr val="4C4C4C"/>
                </a:solidFill>
                <a:latin typeface="HelveticaNeueLTStd"/>
              </a:rPr>
              <a:t>Cavalli-Sforza et al., 1994</a:t>
            </a:r>
            <a:r>
              <a:rPr lang="en-US" sz="800" dirty="0">
                <a:latin typeface="HelveticaNeueLTStd"/>
              </a:rPr>
              <a:t>). Figure reproduced with permission from Cell Press/Elsevier. </a:t>
            </a:r>
            <a:endParaRPr lang="en-US" dirty="0"/>
          </a:p>
        </p:txBody>
      </p:sp>
      <p:sp>
        <p:nvSpPr>
          <p:cNvPr id="8" name="Title 1">
            <a:extLst>
              <a:ext uri="{FF2B5EF4-FFF2-40B4-BE49-F238E27FC236}">
                <a16:creationId xmlns:a16="http://schemas.microsoft.com/office/drawing/2014/main" id="{92B38D72-7669-8E4A-9033-B145BB1F0976}"/>
              </a:ext>
            </a:extLst>
          </p:cNvPr>
          <p:cNvSpPr>
            <a:spLocks noGrp="1"/>
          </p:cNvSpPr>
          <p:nvPr>
            <p:ph type="title"/>
          </p:nvPr>
        </p:nvSpPr>
        <p:spPr>
          <a:xfrm>
            <a:off x="407276" y="32598"/>
            <a:ext cx="10515600" cy="1325563"/>
          </a:xfrm>
        </p:spPr>
        <p:txBody>
          <a:bodyPr/>
          <a:lstStyle/>
          <a:p>
            <a:pPr algn="ctr"/>
            <a:r>
              <a:rPr lang="en-US" dirty="0"/>
              <a:t>Population sampling</a:t>
            </a:r>
          </a:p>
        </p:txBody>
      </p:sp>
      <p:sp>
        <p:nvSpPr>
          <p:cNvPr id="9" name="Rectangle 8">
            <a:extLst>
              <a:ext uri="{FF2B5EF4-FFF2-40B4-BE49-F238E27FC236}">
                <a16:creationId xmlns:a16="http://schemas.microsoft.com/office/drawing/2014/main" id="{B71A8A91-7FA1-4C49-AEE4-F431759CA4DD}"/>
              </a:ext>
            </a:extLst>
          </p:cNvPr>
          <p:cNvSpPr/>
          <p:nvPr/>
        </p:nvSpPr>
        <p:spPr>
          <a:xfrm>
            <a:off x="7488194" y="1557460"/>
            <a:ext cx="4469453" cy="1200329"/>
          </a:xfrm>
          <a:prstGeom prst="rect">
            <a:avLst/>
          </a:prstGeom>
        </p:spPr>
        <p:txBody>
          <a:bodyPr wrap="square">
            <a:spAutoFit/>
          </a:bodyPr>
          <a:lstStyle/>
          <a:p>
            <a:r>
              <a:rPr lang="en-US" sz="2400" dirty="0"/>
              <a:t>Limited samples in a continuous population can create the misperception of discrete groups</a:t>
            </a:r>
          </a:p>
        </p:txBody>
      </p:sp>
      <p:sp>
        <p:nvSpPr>
          <p:cNvPr id="2" name="TextBox 1">
            <a:extLst>
              <a:ext uri="{FF2B5EF4-FFF2-40B4-BE49-F238E27FC236}">
                <a16:creationId xmlns:a16="http://schemas.microsoft.com/office/drawing/2014/main" id="{3CD404A3-427E-7918-E46B-4FFB135D8B3F}"/>
              </a:ext>
            </a:extLst>
          </p:cNvPr>
          <p:cNvSpPr txBox="1"/>
          <p:nvPr/>
        </p:nvSpPr>
        <p:spPr>
          <a:xfrm>
            <a:off x="234353" y="1695959"/>
            <a:ext cx="840038" cy="923330"/>
          </a:xfrm>
          <a:prstGeom prst="rect">
            <a:avLst/>
          </a:prstGeom>
          <a:noFill/>
        </p:spPr>
        <p:txBody>
          <a:bodyPr wrap="none" rtlCol="0">
            <a:spAutoFit/>
          </a:bodyPr>
          <a:lstStyle/>
          <a:p>
            <a:r>
              <a:rPr lang="en-US" dirty="0"/>
              <a:t>Cluster</a:t>
            </a:r>
          </a:p>
          <a:p>
            <a:endParaRPr lang="en-US" dirty="0"/>
          </a:p>
          <a:p>
            <a:r>
              <a:rPr lang="en-US" dirty="0"/>
              <a:t>Cline</a:t>
            </a:r>
          </a:p>
        </p:txBody>
      </p:sp>
    </p:spTree>
    <p:extLst>
      <p:ext uri="{BB962C8B-B14F-4D97-AF65-F5344CB8AC3E}">
        <p14:creationId xmlns:p14="http://schemas.microsoft.com/office/powerpoint/2010/main" val="3114474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56CC235-3753-8044-9A05-4F80503A6B39}"/>
              </a:ext>
            </a:extLst>
          </p:cNvPr>
          <p:cNvSpPr txBox="1"/>
          <p:nvPr/>
        </p:nvSpPr>
        <p:spPr>
          <a:xfrm>
            <a:off x="2098195" y="1986193"/>
            <a:ext cx="8267549" cy="1938992"/>
          </a:xfrm>
          <a:prstGeom prst="rect">
            <a:avLst/>
          </a:prstGeom>
          <a:noFill/>
        </p:spPr>
        <p:txBody>
          <a:bodyPr wrap="square" rtlCol="0">
            <a:spAutoFit/>
          </a:bodyPr>
          <a:lstStyle/>
          <a:p>
            <a:r>
              <a:rPr lang="en-US" altLang="en-US" sz="2400" dirty="0">
                <a:solidFill>
                  <a:schemeClr val="tx2"/>
                </a:solidFill>
                <a:ea typeface="ＭＳ Ｐゴシック" panose="020B0600070205080204" pitchFamily="34" charset="-128"/>
              </a:rPr>
              <a:t>Genetic studies looking at differentiation between groups focus on the limited parts of the genome that vary. </a:t>
            </a:r>
          </a:p>
          <a:p>
            <a:endParaRPr lang="en-US" altLang="en-US" sz="2400" dirty="0">
              <a:solidFill>
                <a:schemeClr val="tx2"/>
              </a:solidFill>
              <a:ea typeface="ＭＳ Ｐゴシック" panose="020B0600070205080204" pitchFamily="34" charset="-128"/>
            </a:endParaRPr>
          </a:p>
          <a:p>
            <a:r>
              <a:rPr lang="en-US" sz="2400" dirty="0"/>
              <a:t>To be a subspecies, differentiation should be above a threshold (25%). </a:t>
            </a:r>
          </a:p>
        </p:txBody>
      </p:sp>
      <p:sp>
        <p:nvSpPr>
          <p:cNvPr id="7" name="TextBox 6">
            <a:extLst>
              <a:ext uri="{FF2B5EF4-FFF2-40B4-BE49-F238E27FC236}">
                <a16:creationId xmlns:a16="http://schemas.microsoft.com/office/drawing/2014/main" id="{776E1880-75A0-1369-81E0-23E46389EE01}"/>
              </a:ext>
            </a:extLst>
          </p:cNvPr>
          <p:cNvSpPr txBox="1"/>
          <p:nvPr/>
        </p:nvSpPr>
        <p:spPr>
          <a:xfrm>
            <a:off x="1679534" y="761715"/>
            <a:ext cx="8832931" cy="523220"/>
          </a:xfrm>
          <a:prstGeom prst="rect">
            <a:avLst/>
          </a:prstGeom>
          <a:noFill/>
        </p:spPr>
        <p:txBody>
          <a:bodyPr wrap="none" rtlCol="0">
            <a:spAutoFit/>
          </a:bodyPr>
          <a:lstStyle/>
          <a:p>
            <a:r>
              <a:rPr lang="en-US" sz="2800" dirty="0"/>
              <a:t>A level of genetic differentiation is needed to define a group</a:t>
            </a:r>
          </a:p>
        </p:txBody>
      </p:sp>
    </p:spTree>
    <p:extLst>
      <p:ext uri="{BB962C8B-B14F-4D97-AF65-F5344CB8AC3E}">
        <p14:creationId xmlns:p14="http://schemas.microsoft.com/office/powerpoint/2010/main" val="41475991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10585</TotalTime>
  <Words>1437</Words>
  <Application>Microsoft Macintosh PowerPoint</Application>
  <PresentationFormat>Widescreen</PresentationFormat>
  <Paragraphs>151</Paragraphs>
  <Slides>35</Slides>
  <Notes>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35</vt:i4>
      </vt:variant>
    </vt:vector>
  </HeadingPairs>
  <TitlesOfParts>
    <vt:vector size="48" baseType="lpstr">
      <vt:lpstr>Arial</vt:lpstr>
      <vt:lpstr>Arial</vt:lpstr>
      <vt:lpstr>Calibri</vt:lpstr>
      <vt:lpstr>Calibri Light</vt:lpstr>
      <vt:lpstr>Georgia</vt:lpstr>
      <vt:lpstr>Helvetica</vt:lpstr>
      <vt:lpstr>Helvetica Neue</vt:lpstr>
      <vt:lpstr>HelveticaNeueLTStd</vt:lpstr>
      <vt:lpstr>nyt-cheltenham</vt:lpstr>
      <vt:lpstr>nyt-franklin</vt:lpstr>
      <vt:lpstr>system-ui</vt:lpstr>
      <vt:lpstr>Times</vt:lpstr>
      <vt:lpstr>Office Theme</vt:lpstr>
      <vt:lpstr>PowerPoint Presentation</vt:lpstr>
      <vt:lpstr>Modern Genetics Allows:</vt:lpstr>
      <vt:lpstr>PowerPoint Presentation</vt:lpstr>
      <vt:lpstr>PowerPoint Presentation</vt:lpstr>
      <vt:lpstr>PowerPoint Presentation</vt:lpstr>
      <vt:lpstr>PowerPoint Presentation</vt:lpstr>
      <vt:lpstr>PowerPoint Presentation</vt:lpstr>
      <vt:lpstr>Population sampling</vt:lpstr>
      <vt:lpstr>PowerPoint Presentation</vt:lpstr>
      <vt:lpstr>PowerPoint Presentation</vt:lpstr>
      <vt:lpstr>Differences between groups of humans fall way below the 25% threshold.  What if a subgroup isn’t that different genetically but recently evolved independently?  Test this with level of ”treeness”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Adaptive traits don’t work either  Which trait? Not co-inherited, so groups change depending on what trait is chosen to define the group.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Gregg-Jolly, Leslie</dc:creator>
  <cp:lastModifiedBy>Gregg-Jolly, Leslie</cp:lastModifiedBy>
  <cp:revision>37</cp:revision>
  <cp:lastPrinted>2021-07-26T18:44:10Z</cp:lastPrinted>
  <dcterms:created xsi:type="dcterms:W3CDTF">2021-07-22T15:36:00Z</dcterms:created>
  <dcterms:modified xsi:type="dcterms:W3CDTF">2024-06-20T00:18:36Z</dcterms:modified>
</cp:coreProperties>
</file>